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788" r:id="rId3"/>
    <p:sldId id="794" r:id="rId4"/>
    <p:sldId id="774" r:id="rId5"/>
    <p:sldId id="790" r:id="rId6"/>
    <p:sldId id="795" r:id="rId7"/>
    <p:sldId id="522" r:id="rId8"/>
    <p:sldId id="572" r:id="rId9"/>
    <p:sldId id="526" r:id="rId10"/>
    <p:sldId id="776" r:id="rId11"/>
    <p:sldId id="791" r:id="rId12"/>
    <p:sldId id="781" r:id="rId13"/>
    <p:sldId id="7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194" autoAdjust="0"/>
  </p:normalViewPr>
  <p:slideViewPr>
    <p:cSldViewPr snapToGrid="0">
      <p:cViewPr>
        <p:scale>
          <a:sx n="51" d="100"/>
          <a:sy n="51" d="100"/>
        </p:scale>
        <p:origin x="12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60C49-DCAD-4C56-AF05-E3126F6F4A7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94CB4-9B93-42E1-998A-E60DA808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8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94CB4-9B93-42E1-998A-E60DA808FF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60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324A2-4654-48D2-8DB9-22DE871E9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928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324A2-4654-48D2-8DB9-22DE871E9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628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324A2-4654-48D2-8DB9-22DE871E9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254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94CB4-9B93-42E1-998A-E60DA808FF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2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4F04D-E830-40EE-ACD7-C1E573BDB1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14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94CB4-9B93-42E1-998A-E60DA808FF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94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324A2-4654-48D2-8DB9-22DE871E9E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1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324A2-4654-48D2-8DB9-22DE871E9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88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94CB4-9B93-42E1-998A-E60DA808FF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80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5C2FD-AB6E-DB42-AACF-9804F0FFC2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58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5C2FD-AB6E-DB42-AACF-9804F0FFC2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892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5C2FD-AB6E-DB42-AACF-9804F0FFC2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47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492B9-20A4-7A7D-4953-5BF956A08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2B3EB-2E83-E758-DB3F-F484007EC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5DE1F-844A-40C4-AF67-D49A6B849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0604-D290-46D5-95D6-F0529335902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D6451-1929-F3AD-1F82-435D2F82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168A2-3D9E-E7AD-5A30-BB8A354F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876D-A50E-4FFA-96F7-7FA0657D9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7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6198E-F2E2-BD57-6D2A-DCDD86BA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1D8F1-BB58-8B37-A531-9B4FC78E5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C7157-3256-372E-6C87-0BEAEB46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0604-D290-46D5-95D6-F0529335902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24970-D8BA-2B06-DC6B-A923460E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D145B-3988-6B79-C1C7-2E45D4CF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876D-A50E-4FFA-96F7-7FA0657D9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5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0FEBF5-06D1-572D-F003-937591302A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D061C-8C83-428E-2931-8E8C1B84A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F4099-7438-2392-165F-39DA61654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0604-D290-46D5-95D6-F0529335902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B0416-B06A-2D4D-C4DB-AE5761F9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75293-2DDF-7D3D-7BC0-881ADFB0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876D-A50E-4FFA-96F7-7FA0657D9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2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2264E-8E48-CA8E-7030-30AB6352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7D73F-3705-A1F0-A095-BBAAA4107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F1981-74F3-5CE2-A949-55BE9D01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0604-D290-46D5-95D6-F0529335902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10DC7-9ACA-0599-50F1-C7117DC3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336FE-BA21-2487-FED9-5EEA5BE0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876D-A50E-4FFA-96F7-7FA0657D9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6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B3765-21D3-D99F-18EB-36054FD61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B1818-F4BB-8AC4-227A-DDA86B599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3F3A5-E77C-312B-1884-CBA716C23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0604-D290-46D5-95D6-F0529335902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19841-8A0A-42D2-11BF-0E884897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81159-7FF4-B6E3-D250-5B0C13038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876D-A50E-4FFA-96F7-7FA0657D9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4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C980D-CF36-0C1D-904F-37B1C38A3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50D9E-0553-BA5C-412C-3AEFC2F4B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72E1D-AE9A-0990-7841-B7DB43254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6A8C9-355A-7709-67CD-18DE23C5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0604-D290-46D5-95D6-F0529335902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D645E-F0DE-08E6-E8EB-814A0A5B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6C54-7111-C66B-7C16-88AC4506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876D-A50E-4FFA-96F7-7FA0657D9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53B1-7333-805C-BDE7-D29EEA376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52AFB-9A31-AE1C-7615-4431609B0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FD982-F03B-796F-12F4-47B56A9EF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BBB50B-5A13-4DB8-8E4D-037E71601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CE4BDC-6CA8-6495-8167-7B87EB341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19454D-EA13-B646-15B1-F8854F64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0604-D290-46D5-95D6-F0529335902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8FAC47-8D2C-700E-67B4-7EBEDD93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180A0E-4105-F03A-D036-AB3FA65A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876D-A50E-4FFA-96F7-7FA0657D9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2BD5-1B03-9A99-0045-DC352C05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369F10-D074-DBDE-B2FF-1F27631C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0604-D290-46D5-95D6-F0529335902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3A1E6-3703-022A-DCCE-E3E273DEC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7D5E1-FC68-733E-6E73-12CCC8B7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876D-A50E-4FFA-96F7-7FA0657D9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7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6D0486-A891-3C15-3CD9-2E10C2BE6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0604-D290-46D5-95D6-F0529335902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7CAE34-525B-4281-90D2-2AE3BCB5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14CE4-3508-A269-6985-7802E05A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876D-A50E-4FFA-96F7-7FA0657D9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2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3009-C39A-5191-8F2C-362D2A5E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63D3E-6E12-0527-4CD4-57E01F72B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9033D-0D57-CDDC-54BD-4AE256308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52E34-1EF2-F832-B90B-F60EAA5AE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0604-D290-46D5-95D6-F0529335902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19CC1-5DE0-6694-E2FA-DEEAD9AB1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5C44E-8A26-9EE0-9D41-59D270D9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876D-A50E-4FFA-96F7-7FA0657D9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6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E20D7-E570-09CE-0CCB-851A026D9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F57891-C93C-0A8B-6D0B-C4D1D8D24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BE606-7469-3815-3635-957F8FB50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2F307-C98F-B0D9-CE6B-1D10FAEC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0604-D290-46D5-95D6-F0529335902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B8C3B-39AC-939B-A150-4F98DB1E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B249C-59DD-F09C-1696-33797038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876D-A50E-4FFA-96F7-7FA0657D9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1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F7B43D-3FE0-FCCF-72D2-A23C4C71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AA1D3-53A4-1A3C-1B2B-D45110AEC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12416-4781-7DC8-8C73-D59C191B0F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20604-D290-46D5-95D6-F0529335902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1295C-1A69-EDC3-C13C-D6FFC5985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BCB5B-450D-2E14-BB9B-CBD51B46F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4876D-A50E-4FFA-96F7-7FA0657D9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8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t4SPxaZMFxkw5Rom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ongforschools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rongforschools.com/" TargetMode="Externa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DE21E-99FE-4983-BCA2-C5A99D90D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4390318" cy="3573516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4100" b="1" dirty="0"/>
              <a:t>Introduction to Project STRONG: Serving Newcomer Students in the Downstate Region</a:t>
            </a:r>
            <a:endParaRPr lang="en-US" sz="41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A3659-DC02-4943-861B-266B4A927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kern="1200" dirty="0">
              <a:latin typeface="+mn-lt"/>
              <a:ea typeface="+mn-ea"/>
              <a:cs typeface="+mn-cs"/>
            </a:endParaRPr>
          </a:p>
          <a:p>
            <a:pPr algn="l"/>
            <a:r>
              <a:rPr lang="en-US" kern="1200" dirty="0">
                <a:latin typeface="+mn-lt"/>
                <a:ea typeface="+mn-ea"/>
                <a:cs typeface="+mn-cs"/>
              </a:rPr>
              <a:t>May 14, 2024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of a school&#10;&#10;Description automatically generated">
            <a:extLst>
              <a:ext uri="{FF2B5EF4-FFF2-40B4-BE49-F238E27FC236}">
                <a16:creationId xmlns:a16="http://schemas.microsoft.com/office/drawing/2014/main" id="{E3CCA16D-38CB-B72E-2030-E0A79D566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81" y="1245755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D25B-03FF-4982-98AF-DCA1008A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315363">
            <a:off x="-97896" y="2185861"/>
            <a:ext cx="5896288" cy="782497"/>
          </a:xfrm>
        </p:spPr>
        <p:txBody>
          <a:bodyPr anchor="t">
            <a:normAutofit/>
          </a:bodyPr>
          <a:lstStyle/>
          <a:p>
            <a:pPr algn="ctr"/>
            <a:r>
              <a:rPr lang="en-US" sz="3600" b="1" u="sng" dirty="0">
                <a:solidFill>
                  <a:schemeClr val="accent2"/>
                </a:solidFill>
              </a:rPr>
              <a:t>NYSBHF Program Components</a:t>
            </a:r>
            <a:r>
              <a:rPr lang="en-US" sz="3600" b="1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3B3F6-8D62-4E6A-944B-959539A40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541" y="407773"/>
            <a:ext cx="6211327" cy="6128951"/>
          </a:xfrm>
        </p:spPr>
        <p:txBody>
          <a:bodyPr anchor="t">
            <a:noAutofit/>
          </a:bodyPr>
          <a:lstStyle/>
          <a:p>
            <a:r>
              <a:rPr lang="en-US" sz="1800" dirty="0"/>
              <a:t>10 SOs in the 8 downstate counties: NYC, Suffolk, Nassau &amp; Westchester.</a:t>
            </a:r>
          </a:p>
          <a:p>
            <a:r>
              <a:rPr lang="en-US" sz="1800" dirty="0"/>
              <a:t>2-day intensive training in the STRONG therapeutic group modality for newcomer students, elementary or secondary.</a:t>
            </a:r>
          </a:p>
          <a:p>
            <a:r>
              <a:rPr lang="en-US" sz="1800" dirty="0"/>
              <a:t>Training provided by STRONG for Schools.                     </a:t>
            </a:r>
            <a:r>
              <a:rPr lang="en-US" sz="1800" b="1" dirty="0"/>
              <a:t>September 17 &amp; 24, 2024</a:t>
            </a:r>
          </a:p>
          <a:p>
            <a:r>
              <a:rPr lang="en-US" sz="1800" dirty="0"/>
              <a:t>10 hours of coaching per Sponsoring Organization (SO) by STRONG over the grant period.</a:t>
            </a:r>
          </a:p>
          <a:p>
            <a:r>
              <a:rPr lang="en-US" sz="1800" dirty="0"/>
              <a:t>Consultation on program implementation and grant deliverables with program Subject Matter Expert, Scott Bloom.</a:t>
            </a:r>
          </a:p>
          <a:p>
            <a:r>
              <a:rPr lang="en-US" sz="1800" dirty="0"/>
              <a:t>Use of STRONG in group treatment, to begin after training. </a:t>
            </a:r>
            <a:r>
              <a:rPr lang="en-US" sz="1800" b="1" dirty="0"/>
              <a:t>Each participating SBHC site must successfully complete </a:t>
            </a:r>
            <a:r>
              <a:rPr lang="en-US" sz="1800" b="1" u="sng" dirty="0"/>
              <a:t>3 groups, including pre- and –post treatment clinical assessments, </a:t>
            </a:r>
            <a:r>
              <a:rPr lang="en-US" sz="1800" b="1" dirty="0"/>
              <a:t>over the 2-year program period</a:t>
            </a:r>
            <a:r>
              <a:rPr lang="en-US" sz="1800" dirty="0"/>
              <a:t>.</a:t>
            </a:r>
          </a:p>
          <a:p>
            <a:r>
              <a:rPr lang="en-US" sz="1800" dirty="0"/>
              <a:t>Parent &amp; teacher education presentation.</a:t>
            </a:r>
          </a:p>
          <a:p>
            <a:r>
              <a:rPr lang="en-US" sz="1800" dirty="0"/>
              <a:t>Reporting on quantifiable outcomes including:</a:t>
            </a:r>
          </a:p>
          <a:p>
            <a:pPr lvl="1"/>
            <a:r>
              <a:rPr lang="en-US" sz="1800" dirty="0"/>
              <a:t>Pre- and post-treatment assessments, using the same tool across all participating sites.</a:t>
            </a:r>
          </a:p>
          <a:p>
            <a:r>
              <a:rPr lang="en-US" sz="1800" dirty="0"/>
              <a:t>1-2 Peer Sharing Sessions</a:t>
            </a:r>
          </a:p>
        </p:txBody>
      </p:sp>
      <p:grpSp>
        <p:nvGrpSpPr>
          <p:cNvPr id="3126" name="Group 3125">
            <a:extLst>
              <a:ext uri="{FF2B5EF4-FFF2-40B4-BE49-F238E27FC236}">
                <a16:creationId xmlns:a16="http://schemas.microsoft.com/office/drawing/2014/main" id="{9AF08BBE-71A7-AEFC-F970-93C6BF79B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3087" name="Rectangle 3086">
              <a:extLst>
                <a:ext uri="{FF2B5EF4-FFF2-40B4-BE49-F238E27FC236}">
                  <a16:creationId xmlns:a16="http://schemas.microsoft.com/office/drawing/2014/main" id="{31C42412-D66A-A89A-CBAD-067355BA7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7" name="Rectangle 3126">
              <a:extLst>
                <a:ext uri="{FF2B5EF4-FFF2-40B4-BE49-F238E27FC236}">
                  <a16:creationId xmlns:a16="http://schemas.microsoft.com/office/drawing/2014/main" id="{19F63095-BD54-33B2-6873-1DC4DF820D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1036182" y="2023529"/>
            <a:ext cx="87521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512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FA1B6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4" name="Picture 3" descr="A logo of a school&#10;&#10;Description automatically generated">
            <a:extLst>
              <a:ext uri="{FF2B5EF4-FFF2-40B4-BE49-F238E27FC236}">
                <a16:creationId xmlns:a16="http://schemas.microsoft.com/office/drawing/2014/main" id="{8B7B4730-65F9-00B5-D42D-ECC64E83D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11924"/>
            <a:ext cx="2224800" cy="22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6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C58E9-20DF-4B64-A500-87C8A240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56" y="614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dirty="0"/>
              <a:t>Next Steps</a:t>
            </a:r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A4122-D773-4437-8CEB-56102571D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9945624" cy="3801680"/>
          </a:xfrm>
        </p:spPr>
        <p:txBody>
          <a:bodyPr anchor="t"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Complete application by May 31. Notification by June 14.</a:t>
            </a:r>
          </a:p>
          <a:p>
            <a:pPr marL="457200" lvl="1" indent="0">
              <a:buNone/>
            </a:pPr>
            <a:r>
              <a:rPr lang="en-US" sz="2800" dirty="0">
                <a:highlight>
                  <a:srgbClr val="FFFF00"/>
                </a:highlight>
              </a:rPr>
              <a:t>a.      </a:t>
            </a:r>
            <a:r>
              <a:rPr lang="en-US" sz="2800" b="1" dirty="0">
                <a:highlight>
                  <a:srgbClr val="FFFF00"/>
                </a:highlight>
              </a:rPr>
              <a:t>Application link here: </a:t>
            </a:r>
            <a:r>
              <a:rPr lang="en-US" sz="2800" dirty="0">
                <a:highlight>
                  <a:srgbClr val="FFFF00"/>
                </a:highlight>
                <a:hlinkClick r:id="rId3"/>
              </a:rPr>
              <a:t>https://forms.gle/t4SPxaZMFxkw5Rom7</a:t>
            </a:r>
            <a:endParaRPr lang="en-US" sz="2800" dirty="0">
              <a:highlight>
                <a:srgbClr val="FFFF00"/>
              </a:highligh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Once accepted into the program: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Memorandum of Understanding (MOU)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Workplan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Over the Summer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Brief kickoff with participating organizations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Plan for student recruitment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Address logistics: space, schedule,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Training: September 17 &amp; 24, 2024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Launch of first groups: October 2024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36456" y="1537802"/>
            <a:ext cx="61534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512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FA1B6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4" name="Picture 3" descr="A logo of a school&#10;&#10;Description automatically generated">
            <a:extLst>
              <a:ext uri="{FF2B5EF4-FFF2-40B4-BE49-F238E27FC236}">
                <a16:creationId xmlns:a16="http://schemas.microsoft.com/office/drawing/2014/main" id="{B7E0C593-9B60-437F-B259-4C38B2FBB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692" y="3713471"/>
            <a:ext cx="2607209" cy="26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2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5036456" y="1537802"/>
            <a:ext cx="61534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512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FA1B6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C58E9-20DF-4B64-A500-87C8A240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98" y="365125"/>
            <a:ext cx="10351701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A4122-D773-4437-8CEB-56102571D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706" y="1376813"/>
            <a:ext cx="8022944" cy="439287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Scott Bloom, Subject Matter Expert    </a:t>
            </a:r>
          </a:p>
          <a:p>
            <a:pPr lvl="1"/>
            <a:r>
              <a:rPr lang="en-US" sz="2800" b="1" dirty="0">
                <a:solidFill>
                  <a:schemeClr val="accent1"/>
                </a:solidFill>
              </a:rPr>
              <a:t>sbloomlcsw@gmail.com</a:t>
            </a:r>
          </a:p>
          <a:p>
            <a:pPr marL="0" indent="0">
              <a:buNone/>
            </a:pPr>
            <a:r>
              <a:rPr lang="en-US" sz="3500" dirty="0"/>
              <a:t>	</a:t>
            </a:r>
          </a:p>
          <a:p>
            <a:r>
              <a:rPr lang="en-US" sz="3200" dirty="0"/>
              <a:t>Lisa Perry, Program Director</a:t>
            </a:r>
          </a:p>
          <a:p>
            <a:pPr lvl="1"/>
            <a:r>
              <a:rPr lang="en-US" sz="2800" b="1" dirty="0">
                <a:solidFill>
                  <a:srgbClr val="4472C4"/>
                </a:solidFill>
              </a:rPr>
              <a:t>lisa.perry@nysbhfoundation.org</a:t>
            </a:r>
            <a:r>
              <a:rPr lang="en-US" dirty="0"/>
              <a:t>	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For more information on STRONG: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Home | STRONG for Schools</a:t>
            </a:r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4C0B8-E6B7-4895-BB5B-86C32CD9B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099" y="1338033"/>
            <a:ext cx="2833931" cy="5019224"/>
          </a:xfrm>
          <a:prstGeom prst="rect">
            <a:avLst/>
          </a:prstGeom>
        </p:spPr>
      </p:pic>
      <p:pic>
        <p:nvPicPr>
          <p:cNvPr id="5" name="Picture 4" descr="A logo of a school&#10;&#10;Description automatically generated">
            <a:extLst>
              <a:ext uri="{FF2B5EF4-FFF2-40B4-BE49-F238E27FC236}">
                <a16:creationId xmlns:a16="http://schemas.microsoft.com/office/drawing/2014/main" id="{F672C2EC-BF2E-11FF-88BA-165B9D719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846" y="4121064"/>
            <a:ext cx="2475838" cy="247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3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Video camera">
            <a:extLst>
              <a:ext uri="{FF2B5EF4-FFF2-40B4-BE49-F238E27FC236}">
                <a16:creationId xmlns:a16="http://schemas.microsoft.com/office/drawing/2014/main" id="{3FABDE28-E0F7-AEF4-BD78-0F9EBE514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60772-125A-10E8-404B-6EA06DA7A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054" y="2137477"/>
            <a:ext cx="4452596" cy="3639289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hlinkClick r:id="rId5"/>
              </a:rPr>
              <a:t>STRONG Video</a:t>
            </a:r>
            <a:endParaRPr lang="en-US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953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22CF3-CD13-43BE-99F0-0EA62DF3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b="1"/>
              <a:t>Funder Acknowledgement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24E31-2094-468F-BDAD-FA6549B08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This 2-year program to train &amp; coach school-based health centers in delivery of a therapeutic group modality, STRONG, to support newcomer students would not be possible without funding from the New York Community Trust. The New York School-Based Health Foundation is deeply grateful to NYCT for this grant.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6F3BF-0B48-76CB-ABC2-3651B74F8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548" y="3538429"/>
            <a:ext cx="3332181" cy="186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A04AA-B98E-A727-9B4A-BA818511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100" dirty="0"/>
              <a:t>AGENDA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7B879-A2E1-838E-0B74-2AF6AA454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>
              <a:buFont typeface="Calibri" panose="020F0502020204030204" pitchFamily="34" charset="0"/>
              <a:buChar char="•"/>
            </a:pPr>
            <a:r>
              <a:rPr lang="en-US" sz="2400" dirty="0"/>
              <a:t>Speaker Introductions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2400" dirty="0"/>
              <a:t>What is STRONG?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2400" dirty="0"/>
              <a:t>Program Components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2400" dirty="0"/>
              <a:t>Next Steps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2400" dirty="0"/>
              <a:t>Video on STRONG (as time allows)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2400" dirty="0"/>
              <a:t>Questions</a:t>
            </a:r>
          </a:p>
          <a:p>
            <a:endParaRPr lang="en-US" sz="2400" dirty="0"/>
          </a:p>
        </p:txBody>
      </p:sp>
      <p:pic>
        <p:nvPicPr>
          <p:cNvPr id="5" name="Picture 4" descr="A logo of a school&#10;&#10;Description automatically generated">
            <a:extLst>
              <a:ext uri="{FF2B5EF4-FFF2-40B4-BE49-F238E27FC236}">
                <a16:creationId xmlns:a16="http://schemas.microsoft.com/office/drawing/2014/main" id="{EC8F1EC6-7653-F481-D0C9-98EEC87B1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2" y="4609664"/>
            <a:ext cx="1575180" cy="15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2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1719922" y="1582103"/>
            <a:ext cx="87521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512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>
              <a:solidFill>
                <a:srgbClr val="7FA1B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29766-6362-4BB7-9116-E354F4CED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118" y="196088"/>
            <a:ext cx="5440980" cy="70972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Today’s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Speakers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35113-626B-43C9-B33F-B59952FA8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6874" y="1541990"/>
            <a:ext cx="2717722" cy="662378"/>
          </a:xfrm>
        </p:spPr>
        <p:txBody>
          <a:bodyPr>
            <a:normAutofit/>
          </a:bodyPr>
          <a:lstStyle/>
          <a:p>
            <a:r>
              <a:rPr lang="en-US" sz="3200" dirty="0"/>
              <a:t>Scott Bloom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96FC36-A651-48AE-96D7-5DA6031C8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863" y="2537512"/>
            <a:ext cx="5752647" cy="412289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34 years in the mental health field working with children and families.</a:t>
            </a:r>
          </a:p>
          <a:p>
            <a:pPr>
              <a:lnSpc>
                <a:spcPct val="110000"/>
              </a:lnSpc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Created opportunities for children and youth to overcome emotional and behavioral barriers to academic achievement, multiple community agencies.  </a:t>
            </a:r>
          </a:p>
          <a:p>
            <a:pPr>
              <a:lnSpc>
                <a:spcPct val="110000"/>
              </a:lnSpc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Founding Director of  School Mental Health Services for the New York City Department of Education for the last 15 years</a:t>
            </a:r>
          </a:p>
          <a:p>
            <a:pPr>
              <a:lnSpc>
                <a:spcPct val="110000"/>
              </a:lnSpc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 Serves on advisory boards for cities, state, and national mental health initiatives around the country. </a:t>
            </a:r>
          </a:p>
          <a:p>
            <a:pPr marL="0" indent="0">
              <a:lnSpc>
                <a:spcPct val="110000"/>
              </a:lnSpc>
              <a:buNone/>
            </a:pPr>
            <a:endParaRPr lang="en-US" sz="6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289D94-BC12-4B7B-A8A1-6FC30CAE1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1510" y="1541990"/>
            <a:ext cx="2141588" cy="662378"/>
          </a:xfrm>
        </p:spPr>
        <p:txBody>
          <a:bodyPr>
            <a:normAutofit/>
          </a:bodyPr>
          <a:lstStyle/>
          <a:p>
            <a:r>
              <a:rPr lang="en-US" sz="3200" dirty="0"/>
              <a:t>Lisa Perry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C0B452-93C0-4049-8463-177ECAD73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16805" y="2533602"/>
            <a:ext cx="5436995" cy="4685548"/>
          </a:xfrm>
        </p:spPr>
        <p:txBody>
          <a:bodyPr>
            <a:noAutofit/>
          </a:bodyPr>
          <a:lstStyle/>
          <a:p>
            <a:r>
              <a:rPr lang="en-US" sz="2000" dirty="0"/>
              <a:t>Principal at Morningside Health Strategies since 2019, with engagements focused on technology- and data-enabled innovation in patient care and operations, performance improvement &amp; financial sustainability.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Previously served as Sr. Vice President, Quality &amp; Technology at the Community Health Care Association of New York State (CHCANYS). </a:t>
            </a:r>
            <a:endParaRPr lang="en-US" sz="2000" dirty="0"/>
          </a:p>
          <a:p>
            <a:r>
              <a:rPr lang="en-US" sz="2000" dirty="0"/>
              <a:t>Currently directing the NYSBH Foundation and its grant-funded programs.</a:t>
            </a:r>
          </a:p>
          <a:p>
            <a:r>
              <a:rPr lang="en-US" sz="2000" dirty="0"/>
              <a:t>Board Officer and Chair, Quality Improvement Committee, at Ryan Chelsea-Clinton, a NYC FQHC. </a:t>
            </a:r>
          </a:p>
        </p:txBody>
      </p:sp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270097A-B98D-4C72-B48D-2583C7ACE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163" y="1069461"/>
            <a:ext cx="1015129" cy="1353506"/>
          </a:xfrm>
          <a:prstGeom prst="rect">
            <a:avLst/>
          </a:prstGeom>
        </p:spPr>
      </p:pic>
      <p:pic>
        <p:nvPicPr>
          <p:cNvPr id="8" name="Picture 7" descr="Scott Bloom-Web-Squa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61" y="1071848"/>
            <a:ext cx="1403770" cy="14037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F3F682-3319-AC96-E95B-48707BE09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3238" y="5649238"/>
            <a:ext cx="1208762" cy="120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3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36" name="Rectangle 3135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C58E9-20DF-4B64-A500-87C8A240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dirty="0"/>
              <a:t>What is STRONG?</a:t>
            </a:r>
          </a:p>
        </p:txBody>
      </p:sp>
      <p:sp>
        <p:nvSpPr>
          <p:cNvPr id="3137" name="Rectangle 313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8" name="Rectangle 313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A4122-D773-4437-8CEB-56102571D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89" y="2128024"/>
            <a:ext cx="6116595" cy="4168864"/>
          </a:xfrm>
        </p:spPr>
        <p:txBody>
          <a:bodyPr anchor="ctr"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Courier New" panose="02070309020205020404" pitchFamily="49" charset="0"/>
              <a:buChar char="o"/>
            </a:pPr>
            <a:endParaRPr lang="en-US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1" dirty="0"/>
              <a:t>S</a:t>
            </a:r>
            <a:r>
              <a:rPr lang="en-US" sz="2000" dirty="0"/>
              <a:t>upporting </a:t>
            </a:r>
            <a:r>
              <a:rPr lang="en-US" sz="2000" b="1" dirty="0"/>
              <a:t>T</a:t>
            </a:r>
            <a:r>
              <a:rPr lang="en-US" sz="2000" dirty="0"/>
              <a:t>ransition </a:t>
            </a:r>
            <a:r>
              <a:rPr lang="en-US" sz="2000" b="1" dirty="0"/>
              <a:t>R</a:t>
            </a:r>
            <a:r>
              <a:rPr lang="en-US" sz="2000" dirty="0"/>
              <a:t>esilience of </a:t>
            </a:r>
            <a:r>
              <a:rPr lang="en-US" sz="2000" b="1" dirty="0"/>
              <a:t>N</a:t>
            </a:r>
            <a:r>
              <a:rPr lang="en-US" sz="2000" dirty="0"/>
              <a:t>ewcomer </a:t>
            </a:r>
            <a:r>
              <a:rPr lang="en-US" sz="2000" b="1" dirty="0"/>
              <a:t>G</a:t>
            </a:r>
            <a:r>
              <a:rPr lang="en-US" sz="2000" dirty="0"/>
              <a:t>roups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A structured, evidence-based program of group therapy designed to support newcomer students. 10 groups sessions, 1 individual student session, teacher &amp; parent education sessions.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STRONG was developed by experts in education, trauma, mental health &amp; newcomer populations at universities in the US &amp; Canada. It was initially created to address distress &amp; trauma of Syrian migrant children arriving in Canada in 2015.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135" name="Rectangle 313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6000" y="1556200"/>
            <a:ext cx="5048593" cy="3493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512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FA1B6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671AC-B324-475F-9257-F0FA6F625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732" y="398530"/>
            <a:ext cx="1214019" cy="1214019"/>
          </a:xfrm>
          <a:prstGeom prst="rect">
            <a:avLst/>
          </a:prstGeom>
        </p:spPr>
      </p:pic>
      <p:pic>
        <p:nvPicPr>
          <p:cNvPr id="5" name="Picture 4" descr="A logo of a school&#10;&#10;Description automatically generated">
            <a:extLst>
              <a:ext uri="{FF2B5EF4-FFF2-40B4-BE49-F238E27FC236}">
                <a16:creationId xmlns:a16="http://schemas.microsoft.com/office/drawing/2014/main" id="{8499D2D5-5F6F-105D-F0C4-CC544F201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293" y="2931732"/>
            <a:ext cx="2719944" cy="27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6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05A42-3A9A-DBBB-DC04-DF3EC367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365125"/>
            <a:ext cx="6512389" cy="1325563"/>
          </a:xfrm>
        </p:spPr>
        <p:txBody>
          <a:bodyPr>
            <a:normAutofit/>
          </a:bodyPr>
          <a:lstStyle/>
          <a:p>
            <a:r>
              <a:rPr lang="en-US" dirty="0"/>
              <a:t>STRONG: </a:t>
            </a:r>
            <a:r>
              <a:rPr lang="en-US" sz="3600" dirty="0"/>
              <a:t>Goals &amp; Curriculum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8DFEE-3629-CC5D-2551-665F17159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2" y="1550992"/>
            <a:ext cx="5929328" cy="4941883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Goals 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resilience &amp; promoting health adjustment 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Increasing social support &amp; connections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Increasing positive sense of identify, buffering racism &amp; xenophobia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Developing strategies to cope with stress &amp; trauma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problem-solving &amp; goal-setting skills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Curriculum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Manual &amp; materials, free access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Resilience-building skills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Understanding &amp; normalizing distress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Cognitive Behavioral Intervention Skills: relaxation, cognitive coping, exposure, goal setting, problem solving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Journey narrative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Peer, Parent &amp; Educator Support</a:t>
            </a:r>
          </a:p>
          <a:p>
            <a:endParaRPr lang="en-US" sz="11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3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Sessions 1-5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dirty="0"/>
              <a:t>Session 1: My Inside Strengths and Outside Supports</a:t>
            </a:r>
          </a:p>
          <a:p>
            <a:r>
              <a:rPr lang="en-US" dirty="0"/>
              <a:t>Session 2: Understanding Stress</a:t>
            </a:r>
          </a:p>
          <a:p>
            <a:r>
              <a:rPr lang="en-US" dirty="0"/>
              <a:t>Session 3: Common Stress Reactions and Identifying Feelings</a:t>
            </a:r>
          </a:p>
          <a:p>
            <a:r>
              <a:rPr lang="en-US" dirty="0"/>
              <a:t>Session 4: Measuring and Managing Feelings </a:t>
            </a:r>
          </a:p>
          <a:p>
            <a:r>
              <a:rPr lang="en-US" dirty="0"/>
              <a:t>Session 5: Using Helpful Thoughts </a:t>
            </a:r>
          </a:p>
          <a:p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28E1AF-A5C0-47F5-8C0F-756E9CB012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5" r="1149"/>
          <a:stretch/>
        </p:blipFill>
        <p:spPr>
          <a:xfrm>
            <a:off x="9269260" y="2433947"/>
            <a:ext cx="2183076" cy="226918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HBH </a:t>
            </a:r>
            <a:r>
              <a:rPr kumimoji="0" lang="de-DE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©</a:t>
            </a:r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81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000"/>
              <a:t>Sessions 6-10, Individual, Parent/Teacher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Session 6: Steps to Success</a:t>
            </a:r>
          </a:p>
          <a:p>
            <a:r>
              <a:rPr lang="en-US" sz="2200"/>
              <a:t>Session 7: Problem-Solving</a:t>
            </a:r>
          </a:p>
          <a:p>
            <a:r>
              <a:rPr lang="en-US" sz="2200"/>
              <a:t>Session 8: My Journey – Part I</a:t>
            </a:r>
          </a:p>
          <a:p>
            <a:r>
              <a:rPr lang="en-US" sz="2200"/>
              <a:t>Session 9: My Journey – Part 2</a:t>
            </a:r>
          </a:p>
          <a:p>
            <a:r>
              <a:rPr lang="en-US" sz="2200"/>
              <a:t>Session 10: Graduation </a:t>
            </a:r>
          </a:p>
          <a:p>
            <a:r>
              <a:rPr lang="en-US" sz="2200"/>
              <a:t>Individual Session (Journey Preparation)</a:t>
            </a:r>
          </a:p>
          <a:p>
            <a:r>
              <a:rPr lang="en-US" sz="2200"/>
              <a:t>Individual Meeting with Parents/Caregivers</a:t>
            </a:r>
          </a:p>
          <a:p>
            <a:r>
              <a:rPr lang="en-US" sz="2200"/>
              <a:t>Parent Session</a:t>
            </a:r>
          </a:p>
          <a:p>
            <a:r>
              <a:rPr lang="en-US" sz="2200"/>
              <a:t>Teacher/Interpreter Session</a:t>
            </a:r>
          </a:p>
          <a:p>
            <a:endParaRPr lang="en-US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E61CD-8954-448E-9BE4-AD25F6DCDC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5" r="1149"/>
          <a:stretch/>
        </p:blipFill>
        <p:spPr>
          <a:xfrm>
            <a:off x="8929105" y="2607374"/>
            <a:ext cx="2231379" cy="231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2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Session Components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706624"/>
            <a:ext cx="5164819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Each session has </a:t>
            </a:r>
            <a:r>
              <a:rPr lang="en-US" sz="2200" b="1" dirty="0"/>
              <a:t>section headers, explanation of activities</a:t>
            </a:r>
            <a:r>
              <a:rPr lang="en-US" sz="2200" dirty="0"/>
              <a:t>, and guided </a:t>
            </a:r>
            <a:r>
              <a:rPr lang="en-US" sz="2200" b="1" dirty="0"/>
              <a:t>scripts. </a:t>
            </a:r>
            <a:r>
              <a:rPr lang="en-US" sz="2200" dirty="0"/>
              <a:t>Scripts are italicized and unspoken parts are in [block brackets].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31950D-B348-4945-86A9-0E3ADD6DE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384" y="329184"/>
            <a:ext cx="1577244" cy="1637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E64AC5-601E-4F5B-BF82-C1FBB13B7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913" y="2561239"/>
            <a:ext cx="5574634" cy="37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26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810</Words>
  <Application>Microsoft Office PowerPoint</Application>
  <PresentationFormat>Widescreen</PresentationFormat>
  <Paragraphs>113</Paragraphs>
  <Slides>13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Wingdings</vt:lpstr>
      <vt:lpstr>Office Theme</vt:lpstr>
      <vt:lpstr>Introduction to Project STRONG: Serving Newcomer Students in the Downstate Region</vt:lpstr>
      <vt:lpstr>Funder Acknowledgement</vt:lpstr>
      <vt:lpstr>AGENDA</vt:lpstr>
      <vt:lpstr>Today’s Speakers</vt:lpstr>
      <vt:lpstr>What is STRONG?</vt:lpstr>
      <vt:lpstr>STRONG: Goals &amp; Curriculum</vt:lpstr>
      <vt:lpstr>Sessions 1-5 </vt:lpstr>
      <vt:lpstr>Sessions 6-10, Individual, Parent/Teacher</vt:lpstr>
      <vt:lpstr>Session Components</vt:lpstr>
      <vt:lpstr>NYSBHF Program Components:</vt:lpstr>
      <vt:lpstr>Next Steps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DBT Training, Implementation &amp; Coaching Program</dc:title>
  <dc:creator>Lisa Perry Hellerstein</dc:creator>
  <cp:lastModifiedBy>Megan Spinella</cp:lastModifiedBy>
  <cp:revision>12</cp:revision>
  <dcterms:created xsi:type="dcterms:W3CDTF">2023-05-31T14:05:36Z</dcterms:created>
  <dcterms:modified xsi:type="dcterms:W3CDTF">2024-05-14T19:14:45Z</dcterms:modified>
</cp:coreProperties>
</file>