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76" r:id="rId2"/>
    <p:sldId id="596" r:id="rId3"/>
    <p:sldId id="597" r:id="rId4"/>
    <p:sldId id="261" r:id="rId5"/>
    <p:sldId id="592" r:id="rId6"/>
    <p:sldId id="271" r:id="rId7"/>
    <p:sldId id="272" r:id="rId8"/>
    <p:sldId id="274" r:id="rId9"/>
    <p:sldId id="275" r:id="rId10"/>
    <p:sldId id="276" r:id="rId11"/>
    <p:sldId id="594" r:id="rId12"/>
    <p:sldId id="581" r:id="rId13"/>
    <p:sldId id="314" r:id="rId14"/>
    <p:sldId id="584" r:id="rId15"/>
    <p:sldId id="585" r:id="rId16"/>
    <p:sldId id="278" r:id="rId17"/>
    <p:sldId id="279" r:id="rId18"/>
    <p:sldId id="280" r:id="rId19"/>
    <p:sldId id="588" r:id="rId20"/>
    <p:sldId id="282" r:id="rId21"/>
    <p:sldId id="284" r:id="rId22"/>
    <p:sldId id="286" r:id="rId23"/>
    <p:sldId id="288" r:id="rId24"/>
    <p:sldId id="289" r:id="rId25"/>
    <p:sldId id="290" r:id="rId26"/>
    <p:sldId id="291" r:id="rId27"/>
    <p:sldId id="292" r:id="rId28"/>
    <p:sldId id="293" r:id="rId29"/>
    <p:sldId id="294" r:id="rId30"/>
    <p:sldId id="295" r:id="rId31"/>
    <p:sldId id="296" r:id="rId32"/>
    <p:sldId id="287" r:id="rId33"/>
    <p:sldId id="325" r:id="rId34"/>
    <p:sldId id="589" r:id="rId35"/>
    <p:sldId id="590" r:id="rId36"/>
    <p:sldId id="313" r:id="rId37"/>
  </p:sldIdLst>
  <p:sldSz cx="12192000" cy="6858000"/>
  <p:notesSz cx="7010400" cy="92964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 ISA I. VELEZ ECHEVARRIA" initials="DIIVE" lastIdx="0" clrIdx="0">
    <p:extLst>
      <p:ext uri="{19B8F6BF-5375-455C-9EA6-DF929625EA0E}">
        <p15:presenceInfo xmlns:p15="http://schemas.microsoft.com/office/powerpoint/2012/main" userId="S-1-5-21-152187037-36400777-1543857936-15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380" autoAdjust="0"/>
    <p:restoredTop sz="62264" autoAdjust="0"/>
  </p:normalViewPr>
  <p:slideViewPr>
    <p:cSldViewPr snapToGrid="0" showGuides="1">
      <p:cViewPr varScale="1">
        <p:scale>
          <a:sx n="45" d="100"/>
          <a:sy n="45" d="100"/>
        </p:scale>
        <p:origin x="1764" y="42"/>
      </p:cViewPr>
      <p:guideLst>
        <p:guide orient="horz" pos="2160"/>
        <p:guide pos="3864"/>
      </p:guideLst>
    </p:cSldViewPr>
  </p:slideViewPr>
  <p:notesTextViewPr>
    <p:cViewPr>
      <p:scale>
        <a:sx n="3" d="2"/>
        <a:sy n="3" d="2"/>
      </p:scale>
      <p:origin x="0" y="-144"/>
    </p:cViewPr>
  </p:notesTextViewPr>
  <p:sorterViewPr>
    <p:cViewPr varScale="1">
      <p:scale>
        <a:sx n="1" d="1"/>
        <a:sy n="1" d="1"/>
      </p:scale>
      <p:origin x="0" y="0"/>
    </p:cViewPr>
  </p:sorterViewPr>
  <p:notesViewPr>
    <p:cSldViewPr snapToGrid="0">
      <p:cViewPr>
        <p:scale>
          <a:sx n="156" d="100"/>
          <a:sy n="156" d="100"/>
        </p:scale>
        <p:origin x="624" y="-29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56F268-3749-4E97-AE65-D663AB98EC9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R"/>
          </a:p>
        </p:txBody>
      </p:sp>
      <p:sp>
        <p:nvSpPr>
          <p:cNvPr id="3" name="Date Placeholder 2">
            <a:extLst>
              <a:ext uri="{FF2B5EF4-FFF2-40B4-BE49-F238E27FC236}">
                <a16:creationId xmlns:a16="http://schemas.microsoft.com/office/drawing/2014/main" id="{7C19B228-D920-4537-A8E9-A4C0C86DF28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F8D1B1-82BB-3F47-8932-8B97152C3C24}" type="datetime1">
              <a:rPr lang="en-US" smtClean="0"/>
              <a:t>3/17/2022</a:t>
            </a:fld>
            <a:endParaRPr lang="es-PR"/>
          </a:p>
        </p:txBody>
      </p:sp>
      <p:sp>
        <p:nvSpPr>
          <p:cNvPr id="4" name="Footer Placeholder 3">
            <a:extLst>
              <a:ext uri="{FF2B5EF4-FFF2-40B4-BE49-F238E27FC236}">
                <a16:creationId xmlns:a16="http://schemas.microsoft.com/office/drawing/2014/main" id="{8F770152-E9F0-46F1-A0E7-72189F832D0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PR"/>
          </a:p>
        </p:txBody>
      </p:sp>
      <p:sp>
        <p:nvSpPr>
          <p:cNvPr id="5" name="Slide Number Placeholder 4">
            <a:extLst>
              <a:ext uri="{FF2B5EF4-FFF2-40B4-BE49-F238E27FC236}">
                <a16:creationId xmlns:a16="http://schemas.microsoft.com/office/drawing/2014/main" id="{EC1FC497-E97A-4915-A194-6F47D72B82A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FD2791-30A8-41AC-A761-FC2A499CD245}" type="slidenum">
              <a:rPr lang="es-PR" smtClean="0"/>
              <a:t>‹#›</a:t>
            </a:fld>
            <a:endParaRPr lang="es-PR"/>
          </a:p>
        </p:txBody>
      </p:sp>
    </p:spTree>
    <p:extLst>
      <p:ext uri="{BB962C8B-B14F-4D97-AF65-F5344CB8AC3E}">
        <p14:creationId xmlns:p14="http://schemas.microsoft.com/office/powerpoint/2010/main" val="2709489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16B78A-CE80-3344-B5C4-ABB8CC8397BD}" type="datetime1">
              <a:rPr lang="en-US" smtClean="0"/>
              <a:t>3/17/2022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A1E3EA-81BC-401B-967E-188EEBC34DF1}" type="slidenum">
              <a:rPr lang="en-US" smtClean="0"/>
              <a:t>‹#›</a:t>
            </a:fld>
            <a:endParaRPr lang="en-US"/>
          </a:p>
        </p:txBody>
      </p:sp>
    </p:spTree>
    <p:extLst>
      <p:ext uri="{BB962C8B-B14F-4D97-AF65-F5344CB8AC3E}">
        <p14:creationId xmlns:p14="http://schemas.microsoft.com/office/powerpoint/2010/main" val="764867009"/>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need-extra-precautions/racial-ethnic-minoritie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ovid19tracker.health.ny.gov/views/NYS-COVID19-Tracker/NYSDOHCOVID-19Tracker-Map?:embed=yes&amp;:toolbar=no&amp;:tabs=n" TargetMode="External"/><Relationship Id="rId4" Type="http://schemas.openxmlformats.org/officeDocument/2006/relationships/hyperlink" Target="https://www1.nyc.gov/site/doh/covid/covid-19-data.pag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agepub.com/sites/default/files/upm-binaries/18617_Chapter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 </a:t>
            </a:r>
          </a:p>
          <a:p>
            <a:endParaRPr lang="en-US" dirty="0"/>
          </a:p>
        </p:txBody>
      </p:sp>
      <p:sp>
        <p:nvSpPr>
          <p:cNvPr id="4" name="Slide Number Placeholder 3"/>
          <p:cNvSpPr>
            <a:spLocks noGrp="1"/>
          </p:cNvSpPr>
          <p:nvPr>
            <p:ph type="sldNum" sz="quarter" idx="5"/>
          </p:nvPr>
        </p:nvSpPr>
        <p:spPr/>
        <p:txBody>
          <a:bodyPr/>
          <a:lstStyle/>
          <a:p>
            <a:fld id="{EEC4F04D-E830-40EE-ACD7-C1E573BDB128}" type="slidenum">
              <a:rPr lang="en-US" smtClean="0"/>
              <a:t>1</a:t>
            </a:fld>
            <a:endParaRPr lang="en-US"/>
          </a:p>
        </p:txBody>
      </p:sp>
    </p:spTree>
    <p:extLst>
      <p:ext uri="{BB962C8B-B14F-4D97-AF65-F5344CB8AC3E}">
        <p14:creationId xmlns:p14="http://schemas.microsoft.com/office/powerpoint/2010/main" val="310646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754396"/>
          </a:xfrm>
        </p:spPr>
        <p:txBody>
          <a:bodyPr/>
          <a:lstStyle/>
          <a:p>
            <a:pPr>
              <a:defRPr/>
            </a:pPr>
            <a:r>
              <a:rPr lang="en-US" dirty="0"/>
              <a:t>Integration of school mental health involves:</a:t>
            </a:r>
          </a:p>
          <a:p>
            <a:pPr>
              <a:defRPr/>
            </a:pPr>
            <a:r>
              <a:rPr lang="en-US" dirty="0">
                <a:latin typeface="+mj-lt"/>
                <a:ea typeface="ＭＳ Ｐゴシック" charset="0"/>
                <a:cs typeface="ＭＳ Ｐゴシック" charset="0"/>
              </a:rPr>
              <a:t>more effective deployment of existing resources (by minimizing fragmentation, silos, counterproductive competition, and diminishing</a:t>
            </a:r>
            <a:r>
              <a:rPr lang="en-US" baseline="0" dirty="0">
                <a:latin typeface="+mj-lt"/>
                <a:ea typeface="ＭＳ Ｐゴシック" charset="0"/>
                <a:cs typeface="ＭＳ Ｐゴシック" charset="0"/>
              </a:rPr>
              <a:t> </a:t>
            </a:r>
            <a:r>
              <a:rPr lang="en-US" dirty="0">
                <a:latin typeface="+mj-lt"/>
                <a:ea typeface="ＭＳ Ｐゴシック" charset="0"/>
                <a:cs typeface="ＭＳ Ｐゴシック" charset="0"/>
              </a:rPr>
              <a:t>of student supports)</a:t>
            </a:r>
          </a:p>
          <a:p>
            <a:pPr>
              <a:spcBef>
                <a:spcPts val="611"/>
              </a:spcBef>
            </a:pPr>
            <a:r>
              <a:rPr lang="en-US" b="1" dirty="0">
                <a:solidFill>
                  <a:srgbClr val="002060"/>
                </a:solidFill>
                <a:latin typeface="Calibri" charset="0"/>
              </a:rPr>
              <a:t>Realignment of Support Staff: Roles Functions</a:t>
            </a:r>
          </a:p>
          <a:p>
            <a:pPr>
              <a:defRPr/>
            </a:pPr>
            <a:endParaRPr lang="en-US" dirty="0">
              <a:effectLst>
                <a:outerShdw blurRad="38100" dist="38100" dir="2700000" algn="tl">
                  <a:srgbClr val="000000"/>
                </a:outerShdw>
              </a:effectLst>
              <a:latin typeface="+mj-lt"/>
              <a:ea typeface="ＭＳ Ｐゴシック" charset="0"/>
              <a:cs typeface="ＭＳ Ｐゴシック" charset="0"/>
            </a:endParaRPr>
          </a:p>
          <a:p>
            <a:pPr>
              <a:defRPr/>
            </a:pPr>
            <a:r>
              <a:rPr lang="en-US" b="1" u="sng" dirty="0">
                <a:latin typeface="+mj-lt"/>
                <a:ea typeface="ＭＳ Ｐゴシック" charset="0"/>
                <a:cs typeface="ＭＳ Ｐゴシック" charset="0"/>
              </a:rPr>
              <a:t>reframing student supports as learning supports </a:t>
            </a:r>
            <a:r>
              <a:rPr lang="en-US" b="1" dirty="0">
                <a:latin typeface="+mj-lt"/>
                <a:ea typeface="ＭＳ Ｐゴシック" charset="0"/>
                <a:cs typeface="ＭＳ Ｐゴシック" charset="0"/>
              </a:rPr>
              <a:t>that address barriers to student learning and realigning support staff roles and functions to develop comprehensive, multifaceted, and cohesive approaches to better Mental Health.</a:t>
            </a:r>
          </a:p>
          <a:p>
            <a:pPr>
              <a:spcBef>
                <a:spcPct val="0"/>
              </a:spcBef>
            </a:pPr>
            <a:endParaRPr lang="en-US" dirty="0">
              <a:latin typeface="Times New Roman" charset="0"/>
              <a:ea typeface="MS PGothic" charset="0"/>
            </a:endParaRPr>
          </a:p>
          <a:p>
            <a:pPr>
              <a:spcBef>
                <a:spcPct val="0"/>
              </a:spcBef>
            </a:pPr>
            <a:r>
              <a:rPr lang="en-US" dirty="0">
                <a:latin typeface="Times New Roman" charset="0"/>
                <a:ea typeface="MS PGothic" charset="0"/>
              </a:rPr>
              <a:t>What this means is that </a:t>
            </a:r>
            <a:r>
              <a:rPr lang="en-US" b="1" dirty="0">
                <a:latin typeface="Times New Roman" charset="0"/>
                <a:ea typeface="MS PGothic" charset="0"/>
              </a:rPr>
              <a:t>school goals are mental health goals and vice versa</a:t>
            </a:r>
            <a:r>
              <a:rPr lang="en-US" dirty="0">
                <a:latin typeface="Times New Roman" charset="0"/>
                <a:ea typeface="MS PGothic" charset="0"/>
              </a:rPr>
              <a:t>.  SBHC need to promote children’s learning, achievement, and success in school as a means toward </a:t>
            </a:r>
            <a:r>
              <a:rPr lang="en-US" b="1" dirty="0">
                <a:latin typeface="Times New Roman" charset="0"/>
                <a:ea typeface="MS PGothic" charset="0"/>
              </a:rPr>
              <a:t>positive mental health</a:t>
            </a:r>
            <a:r>
              <a:rPr lang="en-US" dirty="0">
                <a:latin typeface="Times New Roman" charset="0"/>
                <a:ea typeface="MS PGothic" charset="0"/>
              </a:rPr>
              <a:t>.  Schools need to promote children’s social and emotional health as a means toward </a:t>
            </a:r>
            <a:r>
              <a:rPr lang="en-US" b="1" dirty="0">
                <a:latin typeface="Times New Roman" charset="0"/>
                <a:ea typeface="MS PGothic" charset="0"/>
              </a:rPr>
              <a:t>Academic achievement</a:t>
            </a:r>
            <a:r>
              <a:rPr lang="en-US" dirty="0">
                <a:latin typeface="Times New Roman" charset="0"/>
                <a:ea typeface="MS PGothic" charset="0"/>
              </a:rPr>
              <a:t>.  Which direction is most potent has not been determined – but it is clear that they are interrelated.  </a:t>
            </a:r>
          </a:p>
          <a:p>
            <a:pPr>
              <a:spcBef>
                <a:spcPct val="0"/>
              </a:spcBef>
            </a:pPr>
            <a:endParaRPr lang="en-US" dirty="0">
              <a:latin typeface="Times New Roman" charset="0"/>
              <a:ea typeface="MS PGothic" charset="0"/>
            </a:endParaRPr>
          </a:p>
          <a:p>
            <a:r>
              <a:rPr lang="en-US" dirty="0">
                <a:latin typeface="Times New Roman" charset="0"/>
                <a:ea typeface="MS PGothic" charset="0"/>
              </a:rPr>
              <a:t>Telling parent Jimmy is disrupting class again VS. </a:t>
            </a:r>
            <a:r>
              <a:rPr lang="en-US" i="1" dirty="0">
                <a:latin typeface="Times New Roman" charset="0"/>
                <a:ea typeface="MS PGothic" charset="0"/>
              </a:rPr>
              <a:t>Jimmy is having trouble comprehending math. Do you think you might be able to meet with me and come up with some strategies to help him?</a:t>
            </a:r>
          </a:p>
          <a:p>
            <a:endParaRPr lang="en-US" dirty="0"/>
          </a:p>
          <a:p>
            <a:r>
              <a:rPr lang="en-US" dirty="0"/>
              <a:t>How do you begin to conceptualize this is to think of the </a:t>
            </a:r>
            <a:r>
              <a:rPr lang="en-US" b="1" i="1" u="sng" dirty="0"/>
              <a:t>School As A Client.</a:t>
            </a:r>
          </a:p>
        </p:txBody>
      </p:sp>
      <p:sp>
        <p:nvSpPr>
          <p:cNvPr id="4" name="Slide Number Placeholder 3"/>
          <p:cNvSpPr>
            <a:spLocks noGrp="1"/>
          </p:cNvSpPr>
          <p:nvPr>
            <p:ph type="sldNum" sz="quarter" idx="10"/>
          </p:nvPr>
        </p:nvSpPr>
        <p:spPr/>
        <p:txBody>
          <a:bodyPr/>
          <a:lstStyle/>
          <a:p>
            <a:fld id="{3316BB9A-CAEF-7B42-A755-A3A6EF5F2836}" type="slidenum">
              <a:rPr lang="en-US" smtClean="0"/>
              <a:pPr/>
              <a:t>10</a:t>
            </a:fld>
            <a:endParaRPr lang="en-US"/>
          </a:p>
        </p:txBody>
      </p:sp>
    </p:spTree>
    <p:extLst>
      <p:ext uri="{BB962C8B-B14F-4D97-AF65-F5344CB8AC3E}">
        <p14:creationId xmlns:p14="http://schemas.microsoft.com/office/powerpoint/2010/main" val="119210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216877" y="4415791"/>
            <a:ext cx="6092483" cy="4183380"/>
          </a:xfrm>
          <a:prstGeom prst="rect">
            <a:avLst/>
          </a:prstGeom>
        </p:spPr>
        <p:txBody>
          <a:bodyPr lIns="93167" tIns="46584" rIns="93167" bIns="46584"/>
          <a:lstStyle/>
          <a:p>
            <a:r>
              <a:rPr lang="en-US" sz="1200" dirty="0"/>
              <a:t>TAKE</a:t>
            </a:r>
            <a:r>
              <a:rPr lang="en-US" sz="1200" baseline="0" dirty="0"/>
              <a:t> A PAUSE:</a:t>
            </a:r>
          </a:p>
          <a:p>
            <a:r>
              <a:rPr lang="en-US" sz="1200" dirty="0"/>
              <a:t>The mental health crisis for children and youth in the United States has reached a critical point. The pandemic has exacerbated already alarming trends in mental health, and, without increasing the number of high-quality, evidence-based mental health services, the increased need for services for children and youth will not be met. </a:t>
            </a:r>
          </a:p>
          <a:p>
            <a:r>
              <a:rPr lang="en-US" sz="1200" dirty="0"/>
              <a:t>The current system is not working for many children, students, families, and staff, with notable problems that existed BEFORE the pandemic made much worse DURING the Pandemic.  </a:t>
            </a:r>
            <a:endParaRPr lang="en-US" baseline="0" dirty="0"/>
          </a:p>
          <a:p>
            <a:pPr marL="174687" indent="-174687">
              <a:buFont typeface="Arial" panose="020B0604020202020204" pitchFamily="34" charset="0"/>
              <a:buChar char="•"/>
            </a:pPr>
            <a:r>
              <a:rPr lang="en-US" baseline="0" dirty="0"/>
              <a:t>This is exposing and highlighting our disparities that have already been devastating communities of color </a:t>
            </a:r>
          </a:p>
          <a:p>
            <a:pPr marL="640519" lvl="1" indent="-174687">
              <a:buFont typeface="Arial" panose="020B0604020202020204" pitchFamily="34" charset="0"/>
              <a:buChar char="•"/>
            </a:pPr>
            <a:r>
              <a:rPr lang="en-US" baseline="0" dirty="0"/>
              <a:t>This is likely to be a trauma reminder for students, staff, and families that have been experiencing racism and disparities their entire life</a:t>
            </a:r>
            <a:endParaRPr lang="en-US" dirty="0"/>
          </a:p>
          <a:p>
            <a:r>
              <a:rPr lang="en-US" dirty="0"/>
              <a:t>Family Loss</a:t>
            </a:r>
          </a:p>
          <a:p>
            <a:r>
              <a:rPr lang="en-US" dirty="0"/>
              <a:t>Increased Economic Stress</a:t>
            </a:r>
          </a:p>
          <a:p>
            <a:r>
              <a:rPr lang="en-US" dirty="0"/>
              <a:t>Increased Family Stress</a:t>
            </a:r>
          </a:p>
          <a:p>
            <a:r>
              <a:rPr lang="en-US" dirty="0"/>
              <a:t>Blended and Remote Learning</a:t>
            </a:r>
          </a:p>
          <a:p>
            <a:r>
              <a:rPr lang="en-US" dirty="0"/>
              <a:t>References:</a:t>
            </a:r>
          </a:p>
          <a:p>
            <a:r>
              <a:rPr lang="en-US" dirty="0">
                <a:hlinkClick r:id="rId3"/>
              </a:rPr>
              <a:t>https://www.cdc.gov/coronavirus/2019-ncov/need-extra-precautions/racial-ethnic-minorities.html</a:t>
            </a:r>
            <a:r>
              <a:rPr lang="en-US" dirty="0"/>
              <a:t> – Data</a:t>
            </a:r>
            <a:r>
              <a:rPr lang="en-US" baseline="0" dirty="0"/>
              <a:t> on Disparities by Race</a:t>
            </a:r>
            <a:endParaRPr lang="en-US" dirty="0"/>
          </a:p>
          <a:p>
            <a:r>
              <a:rPr lang="en-US" dirty="0">
                <a:hlinkClick r:id="rId4"/>
              </a:rPr>
              <a:t>https://www1.nyc.gov/site/doh/covid/covid-19-data.page</a:t>
            </a:r>
            <a:r>
              <a:rPr lang="en-US" baseline="0" dirty="0"/>
              <a:t> – City Data</a:t>
            </a:r>
            <a:endParaRPr lang="en-US" dirty="0"/>
          </a:p>
          <a:p>
            <a:r>
              <a:rPr lang="en-US" dirty="0">
                <a:hlinkClick r:id="rId5"/>
              </a:rPr>
              <a:t>https://covid19tracker.health.ny.gov/views/NYS-COVID19-Tracker/NYSDOHCOVID-19Tracker-Map?%3Aembed=yes&amp;%3Atoolbar=no&amp;%3Atabs=n</a:t>
            </a:r>
            <a:endParaRPr lang="en-US" dirty="0"/>
          </a:p>
          <a:p>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lIns="93167" tIns="46584" rIns="93167" bIns="46584"/>
          <a:lstStyle/>
          <a:p>
            <a:pPr>
              <a:defRPr/>
            </a:pPr>
            <a:fld id="{515FF9BE-5F76-41F9-BF68-0369BAB785A1}"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3676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323" y="4473892"/>
            <a:ext cx="6389077" cy="3660458"/>
          </a:xfrm>
        </p:spPr>
        <p:txBody>
          <a:bodyPr/>
          <a:lstStyle/>
          <a:p>
            <a:r>
              <a:rPr lang="en-US" b="1" dirty="0"/>
              <a:t>U.S. Department of Education came out this year with best practices on </a:t>
            </a:r>
            <a:r>
              <a:rPr lang="en-US" dirty="0"/>
              <a:t>Supporting Child and Student Social, Emotional, Behavioral, and Mental Health Needs due to impact of COVID.  While we don’t have much time to go into each of these right now, I wanted to highlight a few of them.</a:t>
            </a:r>
          </a:p>
          <a:p>
            <a:endParaRPr lang="en-US" dirty="0"/>
          </a:p>
          <a:p>
            <a:r>
              <a:rPr lang="en-US" sz="1200" dirty="0"/>
              <a:t>1. </a:t>
            </a:r>
            <a:r>
              <a:rPr lang="en-US" sz="1200" b="1" dirty="0"/>
              <a:t>CHALLENGES</a:t>
            </a:r>
            <a:r>
              <a:rPr lang="en-US" sz="1200" dirty="0"/>
              <a:t> include: inconsistencies in practices related to screening; referral; service provision for mental health or social, emotional, and behavioral challenges; and provider standards and competencies. Siloed delivery of care. SBHC are positioned to eradicate the </a:t>
            </a:r>
            <a:r>
              <a:rPr lang="en-US" sz="1200" dirty="0" err="1"/>
              <a:t>siloing</a:t>
            </a:r>
            <a:r>
              <a:rPr lang="en-US" sz="1200" dirty="0"/>
              <a:t> in schools.</a:t>
            </a:r>
            <a:endParaRPr lang="en-US" dirty="0"/>
          </a:p>
          <a:p>
            <a:endParaRPr lang="en-US" sz="1200" dirty="0"/>
          </a:p>
          <a:p>
            <a:r>
              <a:rPr lang="en-US" b="1" dirty="0"/>
              <a:t>2. Enhance Mental Health Literacy and Reduce Stigma and Other Barriers to Access </a:t>
            </a:r>
            <a:endParaRPr lang="en-US" dirty="0"/>
          </a:p>
          <a:p>
            <a:r>
              <a:rPr lang="en-US" dirty="0"/>
              <a:t>Given increased mental health needs associated with the pandemic and social challenges (e.g., racial injustice), there is an urgent need to improve access to mental health support by reducing barriers, changing attitudes and perceptions about mental health, and eliminating discriminatory practices that harm students with mental health challenges. We will go over some strategies later on. </a:t>
            </a:r>
            <a:r>
              <a:rPr lang="en-US" b="1" dirty="0"/>
              <a:t>The goal is to eliminate stigma associated with seeking mental health support. </a:t>
            </a:r>
          </a:p>
          <a:p>
            <a:endParaRPr lang="en-US" dirty="0"/>
          </a:p>
          <a:p>
            <a:r>
              <a:rPr lang="en-US" sz="1000" b="1" dirty="0"/>
              <a:t>4. Much of our webinar today will speak to this recommendation. </a:t>
            </a:r>
            <a:r>
              <a:rPr lang="en-US" sz="1000" dirty="0"/>
              <a:t>Do not create separate teams and systems for Mental Health in Schools. Schools won’t be able to do this effort alone. Families, child-serving partners, and community providers will be critical. It will be important to have a team focused on trends and patterns with focus on developing/ strengthening Mental Health promotion and prevention. Hold space to build trust and work toward establishing norms and routines together. </a:t>
            </a:r>
          </a:p>
          <a:p>
            <a:endParaRPr lang="en-US" dirty="0"/>
          </a:p>
          <a:p>
            <a:r>
              <a:rPr lang="en-US" sz="1000" b="1" dirty="0"/>
              <a:t>7. Review school, program, and community-wide data. </a:t>
            </a:r>
            <a:r>
              <a:rPr lang="en-US" sz="1000" dirty="0"/>
              <a:t>Examples of these data include: Chronic absenteeism data, Student visits to school specialists (e.g., counselors, nurses, social workers), Calls to community crisis centers, Mental health service utilization,  Implementation of data-based interventions is critical to meeting this obligation and demonstrating progress for students (Hoover et al., 2019). Thus, in addition to monitoring school, program, and community data, schools and programs should measure, monitor, and evaluate how effectively programs are implemented and if the desired outcomes are </a:t>
            </a:r>
          </a:p>
          <a:p>
            <a:endParaRPr lang="en-US" dirty="0"/>
          </a:p>
          <a:p>
            <a:endParaRPr lang="en-US" dirty="0"/>
          </a:p>
        </p:txBody>
      </p:sp>
      <p:sp>
        <p:nvSpPr>
          <p:cNvPr id="4" name="Slide Number Placeholder 3"/>
          <p:cNvSpPr>
            <a:spLocks noGrp="1"/>
          </p:cNvSpPr>
          <p:nvPr>
            <p:ph type="sldNum" sz="quarter" idx="10"/>
          </p:nvPr>
        </p:nvSpPr>
        <p:spPr/>
        <p:txBody>
          <a:bodyPr/>
          <a:lstStyle/>
          <a:p>
            <a:fld id="{98A1E3EA-81BC-401B-967E-188EEBC34DF1}" type="slidenum">
              <a:rPr lang="en-US" smtClean="0"/>
              <a:t>12</a:t>
            </a:fld>
            <a:endParaRPr lang="en-US" dirty="0"/>
          </a:p>
        </p:txBody>
      </p:sp>
    </p:spTree>
    <p:extLst>
      <p:ext uri="{BB962C8B-B14F-4D97-AF65-F5344CB8AC3E}">
        <p14:creationId xmlns:p14="http://schemas.microsoft.com/office/powerpoint/2010/main" val="83678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Presenter Notes:</a:t>
            </a:r>
            <a:endParaRPr lang="en-US" sz="900" dirty="0"/>
          </a:p>
          <a:p>
            <a:pPr marL="171161" indent="-171161">
              <a:buFont typeface="Arial" panose="020B0604020202020204" pitchFamily="34" charset="0"/>
              <a:buChar char="•"/>
            </a:pPr>
            <a:r>
              <a:rPr lang="en-US" sz="900" dirty="0"/>
              <a:t>Creating a positive school environment falls into Tier 1—the whole school works as a system to support all students</a:t>
            </a:r>
          </a:p>
          <a:p>
            <a:pPr marL="171161" indent="-171161">
              <a:buFont typeface="Arial" panose="020B0604020202020204" pitchFamily="34" charset="0"/>
              <a:buChar char="•"/>
            </a:pPr>
            <a:r>
              <a:rPr lang="en-US" sz="900" dirty="0"/>
              <a:t>From the story</a:t>
            </a:r>
          </a:p>
          <a:p>
            <a:pPr marL="627590" lvl="1" indent="-171161">
              <a:buFont typeface="Arial" panose="020B0604020202020204" pitchFamily="34" charset="0"/>
              <a:buChar char="•"/>
            </a:pPr>
            <a:r>
              <a:rPr lang="en-US" sz="900" dirty="0"/>
              <a:t>Top line:</a:t>
            </a:r>
          </a:p>
          <a:p>
            <a:pPr marL="1084019" lvl="2" indent="-171161">
              <a:buFont typeface="Arial" panose="020B0604020202020204" pitchFamily="34" charset="0"/>
              <a:buChar char="•"/>
            </a:pPr>
            <a:r>
              <a:rPr lang="en-US" sz="900" dirty="0"/>
              <a:t>Student is already escalated or “on edge” because of the fight with parents even before school</a:t>
            </a:r>
          </a:p>
          <a:p>
            <a:pPr marL="1084019" lvl="2" indent="-171161">
              <a:buFont typeface="Arial" panose="020B0604020202020204" pitchFamily="34" charset="0"/>
              <a:buChar char="•"/>
            </a:pPr>
            <a:r>
              <a:rPr lang="en-US" sz="900" dirty="0"/>
              <a:t>Not a trauma-sensitive school:</a:t>
            </a:r>
          </a:p>
          <a:p>
            <a:pPr marL="1084019" lvl="2" indent="-171161">
              <a:buFont typeface="Arial" panose="020B0604020202020204" pitchFamily="34" charset="0"/>
              <a:buChar char="•"/>
            </a:pPr>
            <a:r>
              <a:rPr lang="en-US" sz="900" dirty="0"/>
              <a:t>Metal detectors and police searches cause more stress</a:t>
            </a:r>
          </a:p>
          <a:p>
            <a:pPr marL="1084019" lvl="2" indent="-171161">
              <a:buFont typeface="Arial" panose="020B0604020202020204" pitchFamily="34" charset="0"/>
              <a:buChar char="•"/>
            </a:pPr>
            <a:r>
              <a:rPr lang="en-US" sz="900" dirty="0"/>
              <a:t>Being scolded in front of the class escalates him further. </a:t>
            </a:r>
          </a:p>
          <a:p>
            <a:pPr marL="1084019" lvl="2" indent="-171161">
              <a:buFont typeface="Arial" panose="020B0604020202020204" pitchFamily="34" charset="0"/>
              <a:buChar char="•"/>
            </a:pPr>
            <a:r>
              <a:rPr lang="en-US" sz="900" dirty="0"/>
              <a:t>The student gets into a fight after three stressful events that day already, the school responds with more aggression and punitive action. The police are even involved.</a:t>
            </a:r>
          </a:p>
          <a:p>
            <a:pPr marL="1084019" lvl="2" indent="-171161">
              <a:buFont typeface="Arial" panose="020B0604020202020204" pitchFamily="34" charset="0"/>
              <a:buChar char="•"/>
            </a:pPr>
            <a:r>
              <a:rPr lang="en-US" sz="900" dirty="0"/>
              <a:t>The student was upset before leaving home and was faced with one stressful moment after another</a:t>
            </a:r>
          </a:p>
          <a:p>
            <a:pPr marL="171161" indent="-171161">
              <a:buFont typeface="Arial" panose="020B0604020202020204" pitchFamily="34" charset="0"/>
              <a:buChar char="•"/>
            </a:pPr>
            <a:r>
              <a:rPr lang="en-US" sz="900" dirty="0"/>
              <a:t>Bottom line:</a:t>
            </a:r>
          </a:p>
          <a:p>
            <a:pPr marL="1084019" lvl="2" indent="-171161">
              <a:buFont typeface="Arial" panose="020B0604020202020204" pitchFamily="34" charset="0"/>
              <a:buChar char="•"/>
            </a:pPr>
            <a:r>
              <a:rPr lang="en-US" sz="900" dirty="0"/>
              <a:t>Even after fighting with parents and entering through a metal detector, the student is greeted and acknowledged while coming into the building.</a:t>
            </a:r>
          </a:p>
          <a:p>
            <a:pPr marL="1084019" lvl="2" indent="-171161">
              <a:buFont typeface="Arial" panose="020B0604020202020204" pitchFamily="34" charset="0"/>
              <a:buChar char="•"/>
            </a:pPr>
            <a:r>
              <a:rPr lang="en-US" sz="900" dirty="0"/>
              <a:t>The teacher waited to speak to the student after class to create an environment in which the student can learn from a mistake rather than feel singled out and punished</a:t>
            </a:r>
          </a:p>
          <a:p>
            <a:pPr marL="1084019" lvl="2" indent="-171161">
              <a:buFont typeface="Arial" panose="020B0604020202020204" pitchFamily="34" charset="0"/>
              <a:buChar char="•"/>
            </a:pPr>
            <a:r>
              <a:rPr lang="en-US" sz="900" dirty="0"/>
              <a:t>After the fight both students are given a chance to grow and learn from the fight rather than have an arrest record.</a:t>
            </a:r>
          </a:p>
          <a:p>
            <a:pPr marL="1084019" lvl="2" indent="-171161">
              <a:buFont typeface="Arial" panose="020B0604020202020204" pitchFamily="34" charset="0"/>
              <a:buChar char="•"/>
            </a:pPr>
            <a:r>
              <a:rPr lang="en-US" sz="900" dirty="0"/>
              <a:t>The students in the fight agree to participate in a collaborative project. This serves to give the students direction in their interactions while making sure they are communicating productively. </a:t>
            </a:r>
          </a:p>
          <a:p>
            <a:pPr marL="171161" indent="-171161">
              <a:buFont typeface="Arial" panose="020B0604020202020204" pitchFamily="34" charset="0"/>
              <a:buChar char="•"/>
            </a:pPr>
            <a:r>
              <a:rPr lang="en-US" sz="900" dirty="0"/>
              <a:t>If participants in the room have concerns about safety—why metal detectors may have been installed to begin with—remind them that this is a systems-wide process and school climate is an important piece of the issue.</a:t>
            </a:r>
          </a:p>
          <a:p>
            <a:pPr marL="627590" lvl="1" indent="-171161">
              <a:buFont typeface="Arial" panose="020B0604020202020204" pitchFamily="34" charset="0"/>
              <a:buChar char="•"/>
            </a:pPr>
            <a:r>
              <a:rPr lang="en-US" sz="900" dirty="0"/>
              <a:t>They should try to start with the pieces that they have some control over: how they approach discipline in the classroom, how they talk about mental health, how they talk to students in general</a:t>
            </a:r>
          </a:p>
          <a:p>
            <a:pPr marL="171161" indent="-171161">
              <a:buFont typeface="Arial" panose="020B0604020202020204" pitchFamily="34" charset="0"/>
              <a:buChar char="•"/>
            </a:pPr>
            <a:r>
              <a:rPr lang="en-US" sz="900" dirty="0"/>
              <a:t>Help participants make connections back to inequities in discipline</a:t>
            </a:r>
          </a:p>
          <a:p>
            <a:pPr marL="171161" indent="-171161">
              <a:buFont typeface="Arial" panose="020B0604020202020204" pitchFamily="34" charset="0"/>
              <a:buChar char="•"/>
            </a:pPr>
            <a:r>
              <a:rPr lang="en-US" sz="900" dirty="0"/>
              <a:t>Paras, school safety, and other support staff can be included in the conversation. If they are not in the group, suggest the participants offer support or recommend later attendance.</a:t>
            </a:r>
          </a:p>
          <a:p>
            <a:pPr marL="171161" indent="-171161">
              <a:buFont typeface="Arial" panose="020B0604020202020204" pitchFamily="34" charset="0"/>
              <a:buChar char="•"/>
            </a:pPr>
            <a:r>
              <a:rPr lang="en-US" sz="900" dirty="0"/>
              <a:t>If time permits you can ask the group a about recommendations or best practices they have used around school culture and climate. </a:t>
            </a:r>
          </a:p>
          <a:p>
            <a:endParaRPr lang="en-US" sz="900" dirty="0"/>
          </a:p>
          <a:p>
            <a:r>
              <a:rPr lang="en-US" sz="900" dirty="0"/>
              <a:t> </a:t>
            </a:r>
          </a:p>
          <a:p>
            <a:r>
              <a:rPr lang="en-US" sz="900" dirty="0"/>
              <a:t>Photo credits:</a:t>
            </a:r>
          </a:p>
          <a:p>
            <a:r>
              <a:rPr lang="en-US" sz="900" dirty="0"/>
              <a:t>angry parent by </a:t>
            </a:r>
            <a:r>
              <a:rPr lang="en-US" sz="900" dirty="0" err="1"/>
              <a:t>abdul</a:t>
            </a:r>
            <a:r>
              <a:rPr lang="en-US" sz="900" dirty="0"/>
              <a:t> </a:t>
            </a:r>
            <a:r>
              <a:rPr lang="en-US" sz="900" dirty="0" err="1"/>
              <a:t>karim</a:t>
            </a:r>
            <a:r>
              <a:rPr lang="en-US" sz="900" dirty="0"/>
              <a:t> from the Noun Project</a:t>
            </a:r>
          </a:p>
          <a:p>
            <a:r>
              <a:rPr lang="en-US" sz="900" dirty="0"/>
              <a:t>fighting by </a:t>
            </a:r>
            <a:r>
              <a:rPr lang="en-US" sz="900" dirty="0" err="1"/>
              <a:t>Yeoul</a:t>
            </a:r>
            <a:r>
              <a:rPr lang="en-US" sz="900" dirty="0"/>
              <a:t> Kwon from the Noun Project</a:t>
            </a:r>
          </a:p>
          <a:p>
            <a:r>
              <a:rPr lang="en-US" sz="900" dirty="0"/>
              <a:t>Arrest by </a:t>
            </a:r>
            <a:r>
              <a:rPr lang="en-US" sz="900" dirty="0" err="1"/>
              <a:t>Gan</a:t>
            </a:r>
            <a:r>
              <a:rPr lang="en-US" sz="900" dirty="0"/>
              <a:t> </a:t>
            </a:r>
            <a:r>
              <a:rPr lang="en-US" sz="900" dirty="0" err="1"/>
              <a:t>Khoon</a:t>
            </a:r>
            <a:r>
              <a:rPr lang="en-US" sz="900" dirty="0"/>
              <a:t> Lay from the Noun Project</a:t>
            </a:r>
          </a:p>
          <a:p>
            <a:r>
              <a:rPr lang="en-US" sz="900" dirty="0"/>
              <a:t>Take a Seat by Scott Lewis from the Noun Project</a:t>
            </a:r>
          </a:p>
          <a:p>
            <a:r>
              <a:rPr lang="en-US" sz="900" dirty="0"/>
              <a:t>mediation by Luis Prado from the Noun Project</a:t>
            </a:r>
            <a:br>
              <a:rPr lang="en-US" sz="900" dirty="0"/>
            </a:br>
            <a:r>
              <a:rPr lang="en-US" sz="900" dirty="0"/>
              <a:t>Great Minds by Blake Thompson from the Noun Project</a:t>
            </a:r>
          </a:p>
          <a:p>
            <a:r>
              <a:rPr lang="en-US" sz="900" dirty="0"/>
              <a:t>quarrel by </a:t>
            </a:r>
            <a:r>
              <a:rPr lang="en-US" sz="900" dirty="0" err="1"/>
              <a:t>Gan</a:t>
            </a:r>
            <a:r>
              <a:rPr lang="en-US" sz="900" dirty="0"/>
              <a:t> </a:t>
            </a:r>
            <a:r>
              <a:rPr lang="en-US" sz="900" dirty="0" err="1"/>
              <a:t>Khoon</a:t>
            </a:r>
            <a:r>
              <a:rPr lang="en-US" sz="900" dirty="0"/>
              <a:t> Lay from the Noun Project</a:t>
            </a:r>
          </a:p>
        </p:txBody>
      </p:sp>
      <p:sp>
        <p:nvSpPr>
          <p:cNvPr id="4" name="Slide Number Placeholder 3"/>
          <p:cNvSpPr>
            <a:spLocks noGrp="1"/>
          </p:cNvSpPr>
          <p:nvPr>
            <p:ph type="sldNum" sz="quarter" idx="10"/>
          </p:nvPr>
        </p:nvSpPr>
        <p:spPr/>
        <p:txBody>
          <a:bodyPr/>
          <a:lstStyle/>
          <a:p>
            <a:fld id="{D3E0AB69-1FE8-49A1-AE02-0EEAD0C622F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7195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1040" y="4415792"/>
            <a:ext cx="5608320" cy="4183380"/>
          </a:xfrm>
          <a:prstGeom prst="rect">
            <a:avLst/>
          </a:prstGeom>
        </p:spPr>
        <p:txBody>
          <a:bodyPr/>
          <a:lstStyle/>
          <a:p>
            <a:pPr defTabSz="912859">
              <a:buClr>
                <a:srgbClr val="000000"/>
              </a:buClr>
              <a:defRPr/>
            </a:pPr>
            <a:r>
              <a:rPr lang="en-US" i="1" dirty="0"/>
              <a:t>ANIMATION: Photos appear after 1 click</a:t>
            </a:r>
            <a:r>
              <a:rPr lang="en-US" i="1" baseline="0" dirty="0"/>
              <a:t>. Opening screen is title only.  </a:t>
            </a:r>
          </a:p>
          <a:p>
            <a:pPr defTabSz="912859">
              <a:buClr>
                <a:srgbClr val="000000"/>
              </a:buClr>
              <a:defRPr/>
            </a:pPr>
            <a:endParaRPr lang="en-US" i="1" baseline="0" dirty="0"/>
          </a:p>
          <a:p>
            <a:r>
              <a:rPr lang="en-US" dirty="0"/>
              <a:t>LP MONITOR CHAT</a:t>
            </a:r>
          </a:p>
          <a:p>
            <a:endParaRPr lang="en-US" dirty="0"/>
          </a:p>
          <a:p>
            <a:r>
              <a:rPr lang="en-US" dirty="0"/>
              <a:t>Audience: </a:t>
            </a:r>
          </a:p>
          <a:p>
            <a:pPr defTabSz="912859">
              <a:buClr>
                <a:srgbClr val="000000"/>
              </a:buClr>
              <a:defRPr/>
            </a:pPr>
            <a:r>
              <a:rPr lang="en-US" dirty="0"/>
              <a:t>Longer presentations. Most appropriate</a:t>
            </a:r>
            <a:r>
              <a:rPr lang="en-US" baseline="0" dirty="0"/>
              <a:t> for school-based or school-facing staff: P</a:t>
            </a:r>
            <a:r>
              <a:rPr lang="en-US" dirty="0"/>
              <a:t>rovider orientations,</a:t>
            </a:r>
            <a:r>
              <a:rPr lang="en-US" baseline="0" dirty="0"/>
              <a:t> Consultant and Manager orientations or information sessions (within SMH)</a:t>
            </a:r>
            <a:endParaRPr lang="en-US" dirty="0"/>
          </a:p>
          <a:p>
            <a:endParaRPr lang="en-US" dirty="0"/>
          </a:p>
          <a:p>
            <a:r>
              <a:rPr lang="en-US" dirty="0"/>
              <a:t>Talking points:</a:t>
            </a:r>
          </a:p>
          <a:p>
            <a:r>
              <a:rPr lang="en-US" dirty="0"/>
              <a:t>***Before revealing</a:t>
            </a:r>
            <a:r>
              <a:rPr lang="en-US" baseline="0" dirty="0"/>
              <a:t> the photos, the presente</a:t>
            </a:r>
            <a:r>
              <a:rPr lang="en-US" dirty="0"/>
              <a:t>r should poll the audience to see if they</a:t>
            </a:r>
            <a:r>
              <a:rPr lang="en-US" baseline="0" dirty="0"/>
              <a:t> have thoughts***</a:t>
            </a:r>
          </a:p>
          <a:p>
            <a:r>
              <a:rPr lang="en-US" baseline="0" dirty="0"/>
              <a:t>What are some challenges we work with in providing mental health services in schools?</a:t>
            </a:r>
          </a:p>
          <a:p>
            <a:r>
              <a:rPr lang="en-US" dirty="0"/>
              <a:t>Time</a:t>
            </a:r>
          </a:p>
          <a:p>
            <a:r>
              <a:rPr lang="en-US" dirty="0"/>
              <a:t>Money (or lack thereof)</a:t>
            </a:r>
          </a:p>
          <a:p>
            <a:r>
              <a:rPr lang="en-US" dirty="0"/>
              <a:t>Office space</a:t>
            </a:r>
          </a:p>
          <a:p>
            <a:r>
              <a:rPr lang="en-US" dirty="0"/>
              <a:t>Student</a:t>
            </a:r>
            <a:r>
              <a:rPr lang="en-US" baseline="0" dirty="0"/>
              <a:t> work/schedule</a:t>
            </a:r>
          </a:p>
          <a:p>
            <a:r>
              <a:rPr lang="en-US" baseline="0" dirty="0"/>
              <a:t>Lack of collaboration (including within the school and with community, families)</a:t>
            </a:r>
          </a:p>
          <a:p>
            <a:r>
              <a:rPr lang="en-US" baseline="0" dirty="0"/>
              <a:t>Student violence</a:t>
            </a:r>
          </a:p>
          <a:p>
            <a:r>
              <a:rPr lang="en-US" baseline="0" dirty="0"/>
              <a:t>Student SES, </a:t>
            </a:r>
            <a:r>
              <a:rPr lang="en-US" baseline="0" dirty="0" err="1"/>
              <a:t>etc</a:t>
            </a:r>
            <a:endParaRPr lang="en-US" baseline="0" dirty="0"/>
          </a:p>
          <a:p>
            <a:r>
              <a:rPr lang="en-US" baseline="0" dirty="0"/>
              <a:t>Lack of communication </a:t>
            </a:r>
          </a:p>
          <a:p>
            <a:r>
              <a:rPr lang="en-US" baseline="0" dirty="0"/>
              <a:t>Academics priority </a:t>
            </a:r>
          </a:p>
          <a:p>
            <a:endParaRPr lang="en-US" baseline="0" dirty="0"/>
          </a:p>
          <a:p>
            <a:endParaRPr lang="en-US" baseline="0" dirty="0"/>
          </a:p>
          <a:p>
            <a:endParaRPr lang="en-US" dirty="0"/>
          </a:p>
        </p:txBody>
      </p:sp>
    </p:spTree>
    <p:extLst>
      <p:ext uri="{BB962C8B-B14F-4D97-AF65-F5344CB8AC3E}">
        <p14:creationId xmlns:p14="http://schemas.microsoft.com/office/powerpoint/2010/main" val="287176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1040" y="4415792"/>
            <a:ext cx="5608320" cy="4183380"/>
          </a:xfrm>
          <a:prstGeom prst="rect">
            <a:avLst/>
          </a:prstGeom>
        </p:spPr>
        <p:txBody>
          <a:bodyPr/>
          <a:lstStyle/>
          <a:p>
            <a:r>
              <a:rPr lang="en-US" sz="900" dirty="0">
                <a:latin typeface="Times New Roman" charset="0"/>
                <a:ea typeface="MS PGothic" charset="0"/>
              </a:rPr>
              <a:t>When we work with our clients we want to meet them where they are at; be on the same playing field as they are.  We want to get to know their strengths, weaknesses, coping abilities, emotional range, their success and failures.  We want to know how </a:t>
            </a:r>
            <a:r>
              <a:rPr lang="en-US" sz="900" b="1" dirty="0">
                <a:latin typeface="Times New Roman" charset="0"/>
                <a:ea typeface="MS PGothic" charset="0"/>
              </a:rPr>
              <a:t>THEY</a:t>
            </a:r>
            <a:r>
              <a:rPr lang="en-US" sz="900" dirty="0">
                <a:latin typeface="Times New Roman" charset="0"/>
                <a:ea typeface="MS PGothic" charset="0"/>
              </a:rPr>
              <a:t> define the problem.  What has it worked or not; if not, why not..  The same could be said of the </a:t>
            </a:r>
            <a:r>
              <a:rPr lang="en-US" sz="900" b="1" dirty="0">
                <a:latin typeface="Times New Roman" charset="0"/>
                <a:ea typeface="MS PGothic" charset="0"/>
              </a:rPr>
              <a:t>Schools We Work in.</a:t>
            </a:r>
          </a:p>
          <a:p>
            <a:endParaRPr lang="en-US" sz="900" dirty="0">
              <a:latin typeface="Times New Roman" charset="0"/>
              <a:ea typeface="MS PGothic" charset="0"/>
            </a:endParaRPr>
          </a:p>
          <a:p>
            <a:r>
              <a:rPr lang="en-US" sz="900" dirty="0">
                <a:latin typeface="Times New Roman" charset="0"/>
                <a:ea typeface="MS PGothic" charset="0"/>
              </a:rPr>
              <a:t>The first phase is the </a:t>
            </a:r>
            <a:r>
              <a:rPr lang="en-US" sz="900" b="1" u="sng" dirty="0">
                <a:latin typeface="Times New Roman" charset="0"/>
                <a:ea typeface="MS PGothic" charset="0"/>
              </a:rPr>
              <a:t>Presenting Problem: </a:t>
            </a:r>
            <a:r>
              <a:rPr lang="en-US" sz="900" dirty="0">
                <a:ea typeface="MS PGothic" charset="0"/>
                <a:cs typeface="MS PGothic" charset="0"/>
              </a:rPr>
              <a:t>Like any client you initially meet, Each school has its own </a:t>
            </a:r>
            <a:r>
              <a:rPr lang="en-US" sz="900" dirty="0">
                <a:latin typeface="Arial" charset="0"/>
                <a:ea typeface="MS PGothic" charset="0"/>
              </a:rPr>
              <a:t>the reason why the  person is receiving your services. It’s always important to get their sense of he problem, their exact words as you want to start where the client is.</a:t>
            </a:r>
          </a:p>
          <a:p>
            <a:endParaRPr lang="en-US" sz="900" dirty="0">
              <a:latin typeface="Arial" charset="0"/>
              <a:ea typeface="MS PGothic" charset="0"/>
            </a:endParaRPr>
          </a:p>
          <a:p>
            <a:r>
              <a:rPr lang="en-US" sz="900" dirty="0">
                <a:latin typeface="Arial" charset="0"/>
                <a:ea typeface="MS PGothic" charset="0"/>
              </a:rPr>
              <a:t>As clinicians we sometimes get the presenting problem handed to us in the form of a record or file. The PP is the reason why the  person is receiving your services. It’s always important to get their sense of he problem, their exact words as you want to start where the client is.</a:t>
            </a:r>
          </a:p>
          <a:p>
            <a:endParaRPr lang="en-US" sz="900" b="1" u="sng" dirty="0">
              <a:latin typeface="Arial" charset="0"/>
              <a:ea typeface="MS PGothic" charset="0"/>
            </a:endParaRPr>
          </a:p>
          <a:p>
            <a:r>
              <a:rPr lang="en-US" sz="900" b="1" u="sng" dirty="0">
                <a:latin typeface="Arial" charset="0"/>
                <a:ea typeface="MS PGothic" charset="0"/>
              </a:rPr>
              <a:t>The same goes for the schools</a:t>
            </a:r>
            <a:r>
              <a:rPr lang="en-US" sz="900" dirty="0">
                <a:latin typeface="Arial" charset="0"/>
                <a:ea typeface="MS PGothic" charset="0"/>
              </a:rPr>
              <a:t>: you want to get tie take on what the problems are.  Why they think you were asked to meet with them? What is the urgent need to meet and decide on mental health issues? How do each of the stakeholders view the problem?</a:t>
            </a:r>
          </a:p>
          <a:p>
            <a:endParaRPr lang="en-US" sz="900" dirty="0">
              <a:latin typeface="Arial" charset="0"/>
              <a:ea typeface="MS PGothic" charset="0"/>
            </a:endParaRPr>
          </a:p>
          <a:p>
            <a:pPr lvl="1"/>
            <a:r>
              <a:rPr lang="en-US" sz="900" dirty="0">
                <a:latin typeface="Arial" charset="0"/>
                <a:ea typeface="MS PGothic" charset="0"/>
              </a:rPr>
              <a:t>School Support Team: Ask principal to meet with whomever they consider school support staff.  Sometimes it’s one other person, sometimes it’s 15 people.</a:t>
            </a:r>
          </a:p>
          <a:p>
            <a:pPr lvl="1"/>
            <a:r>
              <a:rPr lang="en-US" sz="900" dirty="0">
                <a:latin typeface="Arial" charset="0"/>
                <a:ea typeface="MS PGothic" charset="0"/>
              </a:rPr>
              <a:t>Leverage what they have</a:t>
            </a:r>
          </a:p>
          <a:p>
            <a:pPr lvl="1"/>
            <a:r>
              <a:rPr lang="en-US" sz="900" dirty="0">
                <a:latin typeface="Arial" charset="0"/>
                <a:ea typeface="MS PGothic" charset="0"/>
              </a:rPr>
              <a:t>You want to begin to do a Gaps Map of services: what they have; what they don’t have; What they think they need and what they truly need.  </a:t>
            </a:r>
            <a:r>
              <a:rPr lang="en-US" sz="900" b="1" u="sng" dirty="0">
                <a:latin typeface="Arial" charset="0"/>
                <a:ea typeface="MS PGothic" charset="0"/>
              </a:rPr>
              <a:t>This takes us into the next slide…..</a:t>
            </a:r>
          </a:p>
          <a:p>
            <a:pPr marL="161747"/>
            <a:endParaRPr lang="en-US" sz="900" baseline="0" dirty="0"/>
          </a:p>
          <a:p>
            <a:pPr marL="161747"/>
            <a:r>
              <a:rPr lang="en-US" sz="900" baseline="0" dirty="0"/>
              <a:t>References:</a:t>
            </a:r>
          </a:p>
          <a:p>
            <a:pPr marL="161747"/>
            <a:r>
              <a:rPr lang="en-US" sz="900" kern="0" dirty="0">
                <a:solidFill>
                  <a:srgbClr val="000000"/>
                </a:solidFill>
                <a:latin typeface="Cambria" panose="02040503050406030204" pitchFamily="18" charset="0"/>
                <a:ea typeface="Calibri" panose="020F0502020204030204" pitchFamily="34" charset="0"/>
                <a:cs typeface="Arial"/>
                <a:sym typeface="Arial"/>
              </a:rPr>
              <a:t>Brew, L., &amp; </a:t>
            </a:r>
            <a:r>
              <a:rPr lang="en-US" sz="900" kern="0" dirty="0" err="1">
                <a:solidFill>
                  <a:srgbClr val="000000"/>
                </a:solidFill>
                <a:latin typeface="Cambria" panose="02040503050406030204" pitchFamily="18" charset="0"/>
                <a:ea typeface="Calibri" panose="020F0502020204030204" pitchFamily="34" charset="0"/>
                <a:cs typeface="Arial"/>
                <a:sym typeface="Arial"/>
              </a:rPr>
              <a:t>Kottler</a:t>
            </a:r>
            <a:r>
              <a:rPr lang="en-US" sz="900" kern="0" dirty="0">
                <a:solidFill>
                  <a:srgbClr val="000000"/>
                </a:solidFill>
                <a:latin typeface="Cambria" panose="02040503050406030204" pitchFamily="18" charset="0"/>
                <a:ea typeface="Calibri" panose="020F0502020204030204" pitchFamily="34" charset="0"/>
                <a:cs typeface="Arial"/>
                <a:sym typeface="Arial"/>
              </a:rPr>
              <a:t>, J. (2017). Chapter 5: Skills of Assessment and Diagnosis. In </a:t>
            </a:r>
            <a:r>
              <a:rPr lang="en-US" sz="900" i="1" kern="0" dirty="0">
                <a:solidFill>
                  <a:srgbClr val="000000"/>
                </a:solidFill>
                <a:latin typeface="Cambria" panose="02040503050406030204" pitchFamily="18" charset="0"/>
                <a:cs typeface="Arial"/>
                <a:sym typeface="Arial"/>
              </a:rPr>
              <a:t>Applied Helping Skills: Transforming Lives</a:t>
            </a:r>
            <a:r>
              <a:rPr lang="en-US" sz="900" kern="0" dirty="0">
                <a:solidFill>
                  <a:srgbClr val="000000"/>
                </a:solidFill>
                <a:latin typeface="Cambria" panose="02040503050406030204" pitchFamily="18" charset="0"/>
                <a:cs typeface="Arial"/>
                <a:sym typeface="Arial"/>
              </a:rPr>
              <a:t> (2nd ed., pp. 131-140). Sage Publications. Retrieved from </a:t>
            </a:r>
            <a:r>
              <a:rPr lang="en-US" sz="900" kern="0" dirty="0">
                <a:solidFill>
                  <a:srgbClr val="000000"/>
                </a:solidFill>
                <a:latin typeface="Cambria" panose="02040503050406030204" pitchFamily="18" charset="0"/>
                <a:cs typeface="Arial"/>
                <a:sym typeface="Arial"/>
                <a:hlinkClick r:id="rId3"/>
              </a:rPr>
              <a:t>https://www.sagepub.com/sites/default/files/upm-binaries/18617_Chapter5.pdf</a:t>
            </a:r>
            <a:r>
              <a:rPr lang="en-US" sz="900" kern="0" baseline="30000" dirty="0">
                <a:solidFill>
                  <a:srgbClr val="000000"/>
                </a:solidFill>
                <a:latin typeface="Cambria" panose="02040503050406030204" pitchFamily="18" charset="0"/>
                <a:cs typeface="Arial"/>
                <a:sym typeface="Arial"/>
              </a:rPr>
              <a:t>2</a:t>
            </a:r>
          </a:p>
        </p:txBody>
      </p:sp>
    </p:spTree>
    <p:extLst>
      <p:ext uri="{BB962C8B-B14F-4D97-AF65-F5344CB8AC3E}">
        <p14:creationId xmlns:p14="http://schemas.microsoft.com/office/powerpoint/2010/main" val="272597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1015" y="4234745"/>
            <a:ext cx="6684826" cy="4183380"/>
          </a:xfrm>
        </p:spPr>
        <p:txBody>
          <a:bodyPr/>
          <a:lstStyle/>
          <a:p>
            <a:pPr>
              <a:lnSpc>
                <a:spcPct val="80000"/>
              </a:lnSpc>
            </a:pPr>
            <a:endParaRPr lang="en-US" dirty="0">
              <a:latin typeface="Times New Roman" charset="0"/>
              <a:ea typeface="MS PGothic" charset="0"/>
            </a:endParaRPr>
          </a:p>
          <a:p>
            <a:pPr>
              <a:lnSpc>
                <a:spcPct val="80000"/>
              </a:lnSpc>
            </a:pPr>
            <a:r>
              <a:rPr lang="en-US" sz="900" dirty="0">
                <a:latin typeface="Times New Roman" charset="0"/>
                <a:ea typeface="MS PGothic" charset="0"/>
              </a:rPr>
              <a:t>We want to do a </a:t>
            </a:r>
            <a:r>
              <a:rPr lang="en-US" sz="900" b="1" dirty="0">
                <a:latin typeface="Times New Roman" charset="0"/>
                <a:ea typeface="MS PGothic" charset="0"/>
              </a:rPr>
              <a:t>GAPS Mapping </a:t>
            </a:r>
            <a:r>
              <a:rPr lang="en-US" sz="900" dirty="0">
                <a:latin typeface="Times New Roman" charset="0"/>
                <a:ea typeface="MS PGothic" charset="0"/>
              </a:rPr>
              <a:t>to assess what they have, what they don’t have, what they're done before, how they have handled situations and what do they hope to accomplish by having us wok with them. You want the Assessment to be </a:t>
            </a:r>
            <a:r>
              <a:rPr lang="en-US" sz="900" dirty="0">
                <a:ea typeface="MS PGothic" charset="0"/>
                <a:cs typeface="MS PGothic" charset="0"/>
              </a:rPr>
              <a:t>School Wide – Keep in mind: What They Want and What They Need are two different things.</a:t>
            </a:r>
            <a:endParaRPr lang="en-US" sz="900" dirty="0">
              <a:latin typeface="Times New Roman" charset="0"/>
              <a:ea typeface="MS PGothic" charset="0"/>
            </a:endParaRPr>
          </a:p>
          <a:p>
            <a:pPr>
              <a:lnSpc>
                <a:spcPct val="80000"/>
              </a:lnSpc>
            </a:pPr>
            <a:endParaRPr lang="en-US" sz="900" dirty="0">
              <a:ea typeface="MS PGothic" charset="0"/>
              <a:cs typeface="MS PGothic" charset="0"/>
            </a:endParaRPr>
          </a:p>
          <a:p>
            <a:r>
              <a:rPr lang="en-US" sz="900" dirty="0">
                <a:ea typeface="MS PGothic" charset="0"/>
                <a:cs typeface="MS PGothic" charset="0"/>
              </a:rPr>
              <a:t>Different ways of assessment before you begin - </a:t>
            </a:r>
          </a:p>
          <a:p>
            <a:pPr lvl="1">
              <a:buFont typeface="Arial" pitchFamily="34" charset="0"/>
              <a:buChar char="•"/>
            </a:pPr>
            <a:r>
              <a:rPr lang="en-US" sz="900" dirty="0">
                <a:ea typeface="MS PGothic" charset="0"/>
                <a:cs typeface="MS PGothic" charset="0"/>
              </a:rPr>
              <a:t>Electronic; in person; survey; questionnaire</a:t>
            </a:r>
          </a:p>
          <a:p>
            <a:pPr lvl="1">
              <a:buFont typeface="Arial" pitchFamily="34" charset="0"/>
              <a:buChar char="•"/>
            </a:pPr>
            <a:r>
              <a:rPr lang="en-US" sz="900" dirty="0">
                <a:ea typeface="MS PGothic" charset="0"/>
                <a:cs typeface="MS PGothic" charset="0"/>
              </a:rPr>
              <a:t>Potential strengths and barriers to improving quality and access to services. </a:t>
            </a:r>
          </a:p>
          <a:p>
            <a:pPr lvl="1">
              <a:buFont typeface="Arial" pitchFamily="34" charset="0"/>
              <a:buChar char="•"/>
            </a:pPr>
            <a:r>
              <a:rPr lang="en-US" sz="900" dirty="0">
                <a:latin typeface="Times New Roman" charset="0"/>
                <a:ea typeface="MS PGothic" charset="0"/>
              </a:rPr>
              <a:t>Respondents include the principal and members of the support team such as the assistant principal, counselor, teacher, social worker, and others the school deems appropriate. </a:t>
            </a:r>
          </a:p>
          <a:p>
            <a:pPr lvl="1">
              <a:buFont typeface="Arial" pitchFamily="34" charset="0"/>
              <a:buChar char="•"/>
            </a:pPr>
            <a:r>
              <a:rPr lang="en-US" sz="900" dirty="0">
                <a:latin typeface="Times New Roman" charset="0"/>
                <a:ea typeface="MS PGothic" charset="0"/>
              </a:rPr>
              <a:t>School Wide Assessment: </a:t>
            </a:r>
          </a:p>
          <a:p>
            <a:endParaRPr lang="en-US" sz="900" dirty="0">
              <a:latin typeface="Times New Roman" charset="0"/>
              <a:ea typeface="MS PGothic" charset="0"/>
            </a:endParaRPr>
          </a:p>
          <a:p>
            <a:r>
              <a:rPr lang="en-US" sz="900" dirty="0">
                <a:latin typeface="Times New Roman" charset="0"/>
                <a:ea typeface="MS PGothic" charset="0"/>
              </a:rPr>
              <a:t>This usually takes place in the initial meetings when you want to integrate any kind of Mental Health Services- treatment, counseling, or others. </a:t>
            </a:r>
            <a:endParaRPr lang="en-US" sz="900" dirty="0">
              <a:ea typeface="MS PGothic" charset="0"/>
              <a:cs typeface="MS PGothic" charset="0"/>
            </a:endParaRPr>
          </a:p>
          <a:p>
            <a:pPr lvl="1"/>
            <a:endParaRPr lang="en-US" sz="900" dirty="0">
              <a:ea typeface="MS PGothic" charset="0"/>
              <a:cs typeface="MS PGothic" charset="0"/>
            </a:endParaRPr>
          </a:p>
          <a:p>
            <a:pPr>
              <a:lnSpc>
                <a:spcPct val="80000"/>
              </a:lnSpc>
            </a:pPr>
            <a:r>
              <a:rPr lang="en-US" sz="900" b="1" dirty="0">
                <a:latin typeface="Times New Roman" charset="0"/>
                <a:ea typeface="MS PGothic" charset="0"/>
              </a:rPr>
              <a:t>A follow up assessment will be conducted through an in-person interview to better understand 1) existing Universal, Selective, and  targeted mental health interventions and their respective delivery processes; This part of the assessment will rely on exploratory questions  that  allow open-ended responses from individuals and focus groups.</a:t>
            </a:r>
          </a:p>
          <a:p>
            <a:pPr>
              <a:lnSpc>
                <a:spcPct val="80000"/>
              </a:lnSpc>
            </a:pPr>
            <a:r>
              <a:rPr lang="en-US" sz="900" dirty="0">
                <a:latin typeface="Times New Roman" charset="0"/>
                <a:ea typeface="MS PGothic" charset="0"/>
              </a:rPr>
              <a:t> </a:t>
            </a:r>
          </a:p>
          <a:p>
            <a:pPr>
              <a:lnSpc>
                <a:spcPct val="80000"/>
              </a:lnSpc>
            </a:pPr>
            <a:r>
              <a:rPr lang="en-US" sz="900" dirty="0">
                <a:latin typeface="Times New Roman" charset="0"/>
                <a:ea typeface="MS PGothic" charset="0"/>
              </a:rPr>
              <a:t>Example: 3 conference Calls to get them to understand what they will get and what they won’t get. – Need to be very clear on the demarcations and boundaries .  Illustrate what you can</a:t>
            </a:r>
          </a:p>
          <a:p>
            <a:pPr>
              <a:lnSpc>
                <a:spcPct val="80000"/>
              </a:lnSpc>
            </a:pPr>
            <a:endParaRPr lang="en-US" sz="900" dirty="0">
              <a:latin typeface="Times New Roman" charset="0"/>
              <a:ea typeface="MS PGothic" charset="0"/>
            </a:endParaRPr>
          </a:p>
          <a:p>
            <a:pPr>
              <a:lnSpc>
                <a:spcPct val="80000"/>
              </a:lnSpc>
            </a:pPr>
            <a:r>
              <a:rPr lang="en-US" sz="900" dirty="0">
                <a:latin typeface="Times New Roman" charset="0"/>
                <a:ea typeface="MS PGothic" charset="0"/>
              </a:rPr>
              <a:t>Will need to walk them through it several times until they can </a:t>
            </a:r>
            <a:r>
              <a:rPr lang="en-US" sz="900" b="1" dirty="0">
                <a:latin typeface="Times New Roman" charset="0"/>
                <a:ea typeface="MS PGothic" charset="0"/>
              </a:rPr>
              <a:t>metabolize</a:t>
            </a:r>
            <a:r>
              <a:rPr lang="en-US" sz="900" dirty="0">
                <a:latin typeface="Times New Roman" charset="0"/>
                <a:ea typeface="MS PGothic" charset="0"/>
              </a:rPr>
              <a:t> it – Like a client who needs to metabolize the interventions you apply to their case. </a:t>
            </a:r>
          </a:p>
          <a:p>
            <a:pPr>
              <a:lnSpc>
                <a:spcPct val="80000"/>
              </a:lnSpc>
            </a:pPr>
            <a:endParaRPr lang="en-US" sz="900" dirty="0">
              <a:latin typeface="Times New Roman" charset="0"/>
              <a:ea typeface="MS PGothic" charset="0"/>
            </a:endParaRPr>
          </a:p>
          <a:p>
            <a:pPr>
              <a:lnSpc>
                <a:spcPct val="80000"/>
              </a:lnSpc>
            </a:pPr>
            <a:r>
              <a:rPr lang="en-US" sz="900" dirty="0">
                <a:latin typeface="Times New Roman" charset="0"/>
                <a:ea typeface="MS PGothic" charset="0"/>
              </a:rPr>
              <a:t>Ex: Support Team.  Principals bring 1 other person; or 15 other people.  You see how much overlap and lack of organization within the school for these types of services. Show them how they can better leverage the supports that they have already on campus. </a:t>
            </a:r>
          </a:p>
          <a:p>
            <a:pPr>
              <a:lnSpc>
                <a:spcPct val="80000"/>
              </a:lnSpc>
            </a:pPr>
            <a:endParaRPr lang="en-US" sz="900" dirty="0">
              <a:latin typeface="Times New Roman" charset="0"/>
              <a:ea typeface="MS PGothic" charset="0"/>
            </a:endParaRPr>
          </a:p>
          <a:p>
            <a:pPr>
              <a:lnSpc>
                <a:spcPct val="80000"/>
              </a:lnSpc>
            </a:pPr>
            <a:r>
              <a:rPr lang="en-US" sz="900" b="1" dirty="0">
                <a:latin typeface="Times New Roman" charset="0"/>
                <a:ea typeface="MS PGothic" charset="0"/>
              </a:rPr>
              <a:t>A follow up assessment will be conducted through an in-person interview by the School Mental Health Manager at each school. The goal of part 2 is to better understand 1) existing Universal, Selective, and  targeted mental health interventions and their respective delivery processes, and 2) potential strengths and barriers to improving quality and access to services. This part of the assessment will rely on exploratory questions  that  allow open-ended responses from individuals and focus groups.</a:t>
            </a:r>
          </a:p>
          <a:p>
            <a:pPr>
              <a:lnSpc>
                <a:spcPct val="80000"/>
              </a:lnSpc>
            </a:pPr>
            <a:r>
              <a:rPr lang="en-US" sz="900" b="1" dirty="0">
                <a:latin typeface="Times New Roman" charset="0"/>
                <a:ea typeface="MS PGothic" charset="0"/>
              </a:rPr>
              <a:t> Need to be clear on what these questions are.  A set of questions to be used by all interviewers to guide a semi-structured interview?  </a:t>
            </a:r>
          </a:p>
          <a:p>
            <a:pPr>
              <a:lnSpc>
                <a:spcPct val="90000"/>
              </a:lnSpc>
            </a:pPr>
            <a:endParaRPr lang="en-US" dirty="0">
              <a:latin typeface="Arial" charset="0"/>
              <a:ea typeface="MS PGothic" charset="0"/>
            </a:endParaRPr>
          </a:p>
        </p:txBody>
      </p:sp>
      <p:sp>
        <p:nvSpPr>
          <p:cNvPr id="4" name="Slide Number Placeholder 3"/>
          <p:cNvSpPr>
            <a:spLocks noGrp="1"/>
          </p:cNvSpPr>
          <p:nvPr>
            <p:ph type="sldNum" sz="quarter" idx="10"/>
          </p:nvPr>
        </p:nvSpPr>
        <p:spPr/>
        <p:txBody>
          <a:bodyPr/>
          <a:lstStyle/>
          <a:p>
            <a:fld id="{3316BB9A-CAEF-7B42-A755-A3A6EF5F2836}" type="slidenum">
              <a:rPr lang="en-US" smtClean="0"/>
              <a:pPr/>
              <a:t>16</a:t>
            </a:fld>
            <a:endParaRPr lang="en-US"/>
          </a:p>
        </p:txBody>
      </p:sp>
    </p:spTree>
    <p:extLst>
      <p:ext uri="{BB962C8B-B14F-4D97-AF65-F5344CB8AC3E}">
        <p14:creationId xmlns:p14="http://schemas.microsoft.com/office/powerpoint/2010/main" val="55252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412" y="4415790"/>
            <a:ext cx="6724380" cy="4795777"/>
          </a:xfrm>
        </p:spPr>
        <p:txBody>
          <a:bodyPr/>
          <a:lstStyle/>
          <a:p>
            <a:pPr>
              <a:lnSpc>
                <a:spcPct val="90000"/>
              </a:lnSpc>
            </a:pPr>
            <a:r>
              <a:rPr lang="en-US" sz="1000" b="1" dirty="0">
                <a:latin typeface="Arial" charset="0"/>
                <a:ea typeface="MS PGothic" charset="0"/>
              </a:rPr>
              <a:t>Universal</a:t>
            </a:r>
            <a:r>
              <a:rPr lang="en-US" sz="1000" dirty="0">
                <a:latin typeface="Arial" charset="0"/>
                <a:ea typeface="MS PGothic" charset="0"/>
              </a:rPr>
              <a:t> prevention services provided to all students that seek to promote positive mental health and educational success</a:t>
            </a:r>
          </a:p>
          <a:p>
            <a:pPr>
              <a:lnSpc>
                <a:spcPct val="90000"/>
              </a:lnSpc>
            </a:pPr>
            <a:endParaRPr lang="en-US" sz="1000" dirty="0">
              <a:latin typeface="Arial" charset="0"/>
              <a:ea typeface="MS PGothic" charset="0"/>
            </a:endParaRPr>
          </a:p>
          <a:p>
            <a:pPr>
              <a:lnSpc>
                <a:spcPct val="90000"/>
              </a:lnSpc>
            </a:pPr>
            <a:r>
              <a:rPr lang="en-US" sz="1000" b="1" dirty="0">
                <a:latin typeface="Arial" charset="0"/>
                <a:ea typeface="MS PGothic" charset="0"/>
              </a:rPr>
              <a:t>Selective</a:t>
            </a:r>
            <a:r>
              <a:rPr lang="en-US" sz="1000" dirty="0">
                <a:latin typeface="Arial" charset="0"/>
                <a:ea typeface="MS PGothic" charset="0"/>
              </a:rPr>
              <a:t> prevention and intervention services that seek to improve social-emotional skills and behaviors linked to positive mental health and educational success</a:t>
            </a:r>
          </a:p>
          <a:p>
            <a:pPr>
              <a:lnSpc>
                <a:spcPct val="90000"/>
              </a:lnSpc>
            </a:pPr>
            <a:endParaRPr lang="en-US" sz="1000" dirty="0">
              <a:latin typeface="Arial" charset="0"/>
              <a:ea typeface="MS PGothic" charset="0"/>
            </a:endParaRPr>
          </a:p>
          <a:p>
            <a:pPr>
              <a:lnSpc>
                <a:spcPct val="90000"/>
              </a:lnSpc>
            </a:pPr>
            <a:r>
              <a:rPr lang="en-US" sz="1000" dirty="0">
                <a:latin typeface="Arial" charset="0"/>
                <a:ea typeface="MS PGothic" charset="0"/>
              </a:rPr>
              <a:t> </a:t>
            </a:r>
            <a:r>
              <a:rPr lang="en-US" sz="1000" b="1" dirty="0">
                <a:latin typeface="Arial" charset="0"/>
                <a:ea typeface="MS PGothic" charset="0"/>
              </a:rPr>
              <a:t>Targeted</a:t>
            </a:r>
            <a:r>
              <a:rPr lang="en-US" sz="1000" dirty="0">
                <a:latin typeface="Arial" charset="0"/>
                <a:ea typeface="MS PGothic" charset="0"/>
              </a:rPr>
              <a:t> Interventions</a:t>
            </a:r>
            <a:r>
              <a:rPr lang="en-US" sz="1000" baseline="0" dirty="0">
                <a:latin typeface="Arial" charset="0"/>
                <a:ea typeface="MS PGothic" charset="0"/>
              </a:rPr>
              <a:t> </a:t>
            </a:r>
            <a:r>
              <a:rPr lang="en-US" sz="1000" dirty="0">
                <a:latin typeface="Arial" charset="0"/>
                <a:ea typeface="MS PGothic" charset="0"/>
              </a:rPr>
              <a:t>services that seek to help students effectively cope with social-emotional and behavioral issues that impact positive mental health and educational success</a:t>
            </a:r>
          </a:p>
          <a:p>
            <a:endParaRPr lang="en-US" sz="1000" dirty="0"/>
          </a:p>
          <a:p>
            <a:pPr>
              <a:lnSpc>
                <a:spcPct val="80000"/>
              </a:lnSpc>
            </a:pPr>
            <a:endParaRPr lang="en-US" sz="1000" dirty="0">
              <a:latin typeface="Times New Roman" charset="0"/>
              <a:ea typeface="MS PGothic" charset="0"/>
            </a:endParaRPr>
          </a:p>
          <a:p>
            <a:pPr>
              <a:lnSpc>
                <a:spcPct val="90000"/>
              </a:lnSpc>
            </a:pPr>
            <a:r>
              <a:rPr lang="en-US" sz="1000" dirty="0">
                <a:latin typeface="Times New Roman" charset="0"/>
                <a:ea typeface="MS PGothic" charset="0"/>
              </a:rPr>
              <a:t>What is the framework for a continuum of  “School Mental Health” Services?</a:t>
            </a:r>
            <a:endParaRPr lang="en-US" sz="1000" dirty="0">
              <a:latin typeface="Arial" charset="0"/>
              <a:ea typeface="MS PGothic" charset="0"/>
            </a:endParaRPr>
          </a:p>
          <a:p>
            <a:r>
              <a:rPr lang="en-US" dirty="0"/>
              <a:t>Public Health Model: Proactive</a:t>
            </a:r>
            <a:r>
              <a:rPr lang="en-US" baseline="0" dirty="0"/>
              <a:t> vs. Reactive; Preventive rather than plugging holes up</a:t>
            </a:r>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17</a:t>
            </a:fld>
            <a:endParaRPr lang="en-US"/>
          </a:p>
        </p:txBody>
      </p:sp>
    </p:spTree>
    <p:extLst>
      <p:ext uri="{BB962C8B-B14F-4D97-AF65-F5344CB8AC3E}">
        <p14:creationId xmlns:p14="http://schemas.microsoft.com/office/powerpoint/2010/main" val="249720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1" dirty="0">
                <a:latin typeface="Times New Roman" charset="0"/>
                <a:ea typeface="MS PGothic" charset="0"/>
              </a:rPr>
              <a:t>The Treatment Plan </a:t>
            </a:r>
            <a:r>
              <a:rPr lang="en-US" dirty="0">
                <a:latin typeface="Times New Roman" charset="0"/>
                <a:ea typeface="MS PGothic" charset="0"/>
              </a:rPr>
              <a:t>is a plan of action done by trial and error always checking in and making sure you still have their vision in mind when implementing interventions.  This is a long process and takes 3-6 months until the school understands your role and you understand the culture of the school. </a:t>
            </a:r>
          </a:p>
          <a:p>
            <a:pPr marL="174708" indent="-174708">
              <a:buFontTx/>
              <a:buChar char="•"/>
            </a:pPr>
            <a:endParaRPr lang="en-US" dirty="0">
              <a:latin typeface="Times New Roman" charset="0"/>
              <a:ea typeface="MS PGothic" charset="0"/>
            </a:endParaRPr>
          </a:p>
          <a:p>
            <a:pPr marL="174708" indent="-174708">
              <a:buFontTx/>
              <a:buChar char="•"/>
            </a:pPr>
            <a:r>
              <a:rPr lang="en-US" dirty="0">
                <a:latin typeface="Times New Roman" charset="0"/>
                <a:ea typeface="MS PGothic" charset="0"/>
              </a:rPr>
              <a:t>Particularly if you are a social worker from an outside agency, You want to find ways to become the Fabric of the School so that you can seamlessly blend so the school staff can’t tell whether or not you are an outside partner or part of the education department.</a:t>
            </a:r>
          </a:p>
          <a:p>
            <a:pPr marL="174708" indent="-174708">
              <a:buFontTx/>
              <a:buChar char="•"/>
            </a:pPr>
            <a:endParaRPr lang="en-US" dirty="0">
              <a:latin typeface="Times New Roman" charset="0"/>
              <a:ea typeface="MS PGothic" charset="0"/>
            </a:endParaRPr>
          </a:p>
          <a:p>
            <a:pPr marL="174708" indent="-174708">
              <a:buFontTx/>
              <a:buChar char="•"/>
            </a:pPr>
            <a:r>
              <a:rPr lang="en-US" b="1" dirty="0">
                <a:latin typeface="Times New Roman" charset="0"/>
                <a:ea typeface="MS PGothic" charset="0"/>
              </a:rPr>
              <a:t>Stairwell Therapy</a:t>
            </a:r>
            <a:r>
              <a:rPr lang="en-US" dirty="0">
                <a:latin typeface="Times New Roman" charset="0"/>
                <a:ea typeface="MS PGothic" charset="0"/>
              </a:rPr>
              <a:t>: work the hallways.  Working in a schools is not for SW that are used to staying in their offices with the door shut – you need to be in the hallways checking on your students, saying hello, finding out how they did on the test the other day.  Sometimes you may have a quick opportunity to check-in with them - Stairwell Therapy</a:t>
            </a:r>
          </a:p>
          <a:p>
            <a:pPr marL="174708" indent="-174708">
              <a:buFontTx/>
              <a:buChar char="•"/>
            </a:pPr>
            <a:endParaRPr lang="en-US" dirty="0">
              <a:latin typeface="Times New Roman" charset="0"/>
              <a:ea typeface="MS PGothic" charset="0"/>
            </a:endParaRPr>
          </a:p>
          <a:p>
            <a:pPr marL="174708" indent="-174708">
              <a:buFontTx/>
              <a:buChar char="•"/>
            </a:pPr>
            <a:r>
              <a:rPr lang="en-US" dirty="0">
                <a:latin typeface="Times New Roman" charset="0"/>
                <a:ea typeface="MS PGothic" charset="0"/>
              </a:rPr>
              <a:t>First time working in a school – 7</a:t>
            </a:r>
            <a:r>
              <a:rPr lang="en-US" baseline="30000" dirty="0">
                <a:latin typeface="Times New Roman" charset="0"/>
                <a:ea typeface="MS PGothic" charset="0"/>
              </a:rPr>
              <a:t>th</a:t>
            </a:r>
            <a:r>
              <a:rPr lang="en-US" dirty="0">
                <a:latin typeface="Times New Roman" charset="0"/>
                <a:ea typeface="MS PGothic" charset="0"/>
              </a:rPr>
              <a:t> grade Jr. High.  Energy overwhelming.  Afraid to go out into the hallways.  Hiring wallflower vs. staff who allows the child within them to come out from their shell and participate in the vibrancy of the school climate.</a:t>
            </a:r>
          </a:p>
          <a:p>
            <a:pPr>
              <a:lnSpc>
                <a:spcPct val="90000"/>
              </a:lnSpc>
            </a:pPr>
            <a:endParaRPr lang="en-US" dirty="0">
              <a:latin typeface="Times New Roman"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18</a:t>
            </a:fld>
            <a:endParaRPr lang="en-US"/>
          </a:p>
        </p:txBody>
      </p:sp>
    </p:spTree>
    <p:extLst>
      <p:ext uri="{BB962C8B-B14F-4D97-AF65-F5344CB8AC3E}">
        <p14:creationId xmlns:p14="http://schemas.microsoft.com/office/powerpoint/2010/main" val="245775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34932" y="4415157"/>
            <a:ext cx="5140538" cy="4183696"/>
          </a:xfrm>
          <a:prstGeom prst="rect">
            <a:avLst/>
          </a:prstGeom>
          <a:noFill/>
          <a:ln w="9525"/>
        </p:spPr>
        <p:txBody>
          <a:bodyPr/>
          <a:lstStyle/>
          <a:p>
            <a:r>
              <a:rPr lang="en-US" sz="900" dirty="0">
                <a:latin typeface="Times New Roman" charset="0"/>
                <a:ea typeface="MS PGothic" charset="0"/>
              </a:rPr>
              <a:t>Bruce Tuckman provides some of this material to help us look at the various stages of RELATIONSHIP DEVELOPMENT.  </a:t>
            </a:r>
          </a:p>
          <a:p>
            <a:endParaRPr lang="en-US" sz="900" dirty="0">
              <a:latin typeface="Times New Roman" charset="0"/>
              <a:ea typeface="MS PGothic" charset="0"/>
            </a:endParaRPr>
          </a:p>
          <a:p>
            <a:r>
              <a:rPr lang="en-US" sz="900" b="1" dirty="0">
                <a:latin typeface="Times New Roman" charset="0"/>
                <a:ea typeface="MS PGothic" charset="0"/>
              </a:rPr>
              <a:t>FORM</a:t>
            </a:r>
            <a:r>
              <a:rPr lang="en-US" sz="900" dirty="0">
                <a:latin typeface="Times New Roman" charset="0"/>
                <a:ea typeface="MS PGothic" charset="0"/>
              </a:rPr>
              <a:t>: (Assessment)Initial engagement, our first phone calls, orientation, </a:t>
            </a:r>
            <a:r>
              <a:rPr lang="en-US" sz="900" dirty="0" err="1">
                <a:latin typeface="Times New Roman" charset="0"/>
                <a:ea typeface="MS PGothic" charset="0"/>
              </a:rPr>
              <a:t>etc</a:t>
            </a:r>
            <a:r>
              <a:rPr lang="en-US" sz="900" dirty="0">
                <a:latin typeface="Times New Roman" charset="0"/>
                <a:ea typeface="MS PGothic" charset="0"/>
              </a:rPr>
              <a:t>  </a:t>
            </a:r>
            <a:r>
              <a:rPr lang="en-US" sz="900" dirty="0">
                <a:ea typeface="MS PGothic" charset="0"/>
                <a:cs typeface="MS PGothic" charset="0"/>
              </a:rPr>
              <a:t>Coming together to understand needs</a:t>
            </a:r>
            <a:endParaRPr lang="en-US" sz="900" dirty="0">
              <a:latin typeface="Times New Roman" charset="0"/>
              <a:ea typeface="MS PGothic"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a:latin typeface="Times New Roman" charset="0"/>
                <a:ea typeface="MS PGothic" charset="0"/>
              </a:rPr>
              <a:t>STORM</a:t>
            </a:r>
            <a:r>
              <a:rPr lang="en-US" sz="900" dirty="0">
                <a:latin typeface="Times New Roman" charset="0"/>
                <a:ea typeface="MS PGothic" charset="0"/>
              </a:rPr>
              <a:t>:  (Treatment Plan) The Perfect Storm  Hashing out – not always easy making our needs known, particularly to someone BRAND NEW. Two people meeting for the first time.  Suspicion, What’s in it for me? Expose yourself. Trying </a:t>
            </a:r>
            <a:r>
              <a:rPr lang="en-US" sz="900" dirty="0">
                <a:ea typeface="MS PGothic" charset="0"/>
                <a:cs typeface="MS PGothic" charset="0"/>
              </a:rPr>
              <a:t>Making our needs known and working towards win/win</a:t>
            </a:r>
            <a:endParaRPr lang="en-US" sz="900" dirty="0">
              <a:latin typeface="Times New Roman" charset="0"/>
              <a:ea typeface="MS PGothic" charset="0"/>
            </a:endParaRPr>
          </a:p>
          <a:p>
            <a:pPr marL="0" marR="0" lvl="0" indent="0" algn="l" defTabSz="914377" rtl="0" eaLnBrk="1" fontAlgn="auto" latinLnBrk="0" hangingPunct="1">
              <a:lnSpc>
                <a:spcPct val="80000"/>
              </a:lnSpc>
              <a:spcBef>
                <a:spcPts val="0"/>
              </a:spcBef>
              <a:spcAft>
                <a:spcPts val="0"/>
              </a:spcAft>
              <a:buClrTx/>
              <a:buSzTx/>
              <a:buFontTx/>
              <a:buNone/>
              <a:tabLst/>
              <a:defRPr/>
            </a:pPr>
            <a:r>
              <a:rPr lang="en-US" sz="900" b="1" dirty="0">
                <a:latin typeface="Times New Roman" charset="0"/>
                <a:ea typeface="MS PGothic" charset="0"/>
              </a:rPr>
              <a:t>NORM</a:t>
            </a:r>
            <a:r>
              <a:rPr lang="en-US" sz="900" dirty="0">
                <a:latin typeface="Times New Roman" charset="0"/>
                <a:ea typeface="MS PGothic" charset="0"/>
              </a:rPr>
              <a:t>: These are the daily tasks, the meetings, the f/up, the thank you notes, the “I’ll get this next time.”  “Don’t worry, I’ll handle it”  Follow-up, Consistency, Reliability, Ownership. </a:t>
            </a:r>
            <a:r>
              <a:rPr lang="en-US" sz="900" dirty="0">
                <a:ea typeface="MS PGothic" charset="0"/>
                <a:cs typeface="MS PGothic" charset="0"/>
              </a:rPr>
              <a:t>Working together to accomplish the task and building trust</a:t>
            </a:r>
            <a:endParaRPr lang="en-US" sz="900" dirty="0">
              <a:latin typeface="Times New Roman" charset="0"/>
              <a:ea typeface="MS PGothic" charset="0"/>
            </a:endParaRPr>
          </a:p>
          <a:p>
            <a:pPr>
              <a:lnSpc>
                <a:spcPct val="80000"/>
              </a:lnSpc>
            </a:pPr>
            <a:endParaRPr lang="en-US" sz="900" dirty="0">
              <a:latin typeface="Times New Roman" charset="0"/>
              <a:ea typeface="MS PGothic" charset="0"/>
            </a:endParaRPr>
          </a:p>
          <a:p>
            <a:pPr>
              <a:lnSpc>
                <a:spcPct val="80000"/>
              </a:lnSpc>
            </a:pPr>
            <a:r>
              <a:rPr lang="en-US" sz="900" dirty="0">
                <a:latin typeface="Times New Roman" charset="0"/>
                <a:ea typeface="MS PGothic" charset="0"/>
              </a:rPr>
              <a:t>We can liken this to Donald Winnicott's: The concept of the </a:t>
            </a:r>
            <a:r>
              <a:rPr lang="en-US" sz="900" b="1" dirty="0">
                <a:latin typeface="Times New Roman" charset="0"/>
                <a:ea typeface="MS PGothic" charset="0"/>
              </a:rPr>
              <a:t>Good Enough Mother</a:t>
            </a:r>
            <a:r>
              <a:rPr lang="en-US" sz="900" dirty="0">
                <a:latin typeface="Times New Roman" charset="0"/>
                <a:ea typeface="MS PGothic" charset="0"/>
              </a:rPr>
              <a:t>: Reliable, Consistent, Caring, Safety, Predictability:</a:t>
            </a:r>
          </a:p>
          <a:p>
            <a:pPr>
              <a:lnSpc>
                <a:spcPct val="80000"/>
              </a:lnSpc>
            </a:pPr>
            <a:r>
              <a:rPr lang="en-US" sz="900" dirty="0">
                <a:latin typeface="Times New Roman" charset="0"/>
                <a:ea typeface="MS PGothic" charset="0"/>
              </a:rPr>
              <a:t>Key to being a good enough school social worker and meet the needs of the school.  Like the GEM must meet the needs of the infant, the GESSW must meet the needs of the school in a caring, consistent reliable and predictable way.  </a:t>
            </a:r>
          </a:p>
          <a:p>
            <a:endParaRPr lang="en-US" sz="900" dirty="0">
              <a:latin typeface="Times New Roman" charset="0"/>
              <a:ea typeface="MS PGothic"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a:latin typeface="Times New Roman" charset="0"/>
                <a:ea typeface="MS PGothic" charset="0"/>
              </a:rPr>
              <a:t>PERFORM</a:t>
            </a:r>
            <a:r>
              <a:rPr lang="en-US" sz="900" dirty="0">
                <a:latin typeface="Times New Roman" charset="0"/>
                <a:ea typeface="MS PGothic" charset="0"/>
              </a:rPr>
              <a:t>: Results and Outcomes. </a:t>
            </a:r>
            <a:r>
              <a:rPr lang="en-US" sz="900" dirty="0">
                <a:ea typeface="MS PGothic" charset="0"/>
                <a:cs typeface="MS PGothic" charset="0"/>
              </a:rPr>
              <a:t>Linking my success with yours, resulting in creativity and synergy</a:t>
            </a:r>
          </a:p>
          <a:p>
            <a:r>
              <a:rPr lang="en-US" sz="900" dirty="0">
                <a:latin typeface="Times New Roman" charset="0"/>
                <a:ea typeface="MS PGothic" charset="0"/>
              </a:rPr>
              <a:t>Accountability, Performance vs. Entitlement.  Publicize your successes.  EX: Preventing students from going into Special Education for Emotional Disturbance = Formula</a:t>
            </a:r>
          </a:p>
          <a:p>
            <a:endParaRPr lang="en-US" sz="900" dirty="0">
              <a:latin typeface="Times New Roman" charset="0"/>
              <a:ea typeface="MS PGothic" charset="0"/>
            </a:endParaRPr>
          </a:p>
          <a:p>
            <a:r>
              <a:rPr lang="en-US" sz="900" dirty="0">
                <a:latin typeface="Times New Roman" charset="0"/>
                <a:ea typeface="MS PGothic" charset="0"/>
              </a:rPr>
              <a:t>The Language we use is key to the development of what working relationship, Part of any language is that a group of people have a shared system of signs, symbols and patterns of words.  But typically, these two disciples: mental health and teaching staff don’t have that kinds of shared language. </a:t>
            </a:r>
            <a:endParaRPr lang="en-US" sz="900" dirty="0"/>
          </a:p>
          <a:p>
            <a:pPr marL="161747"/>
            <a:endParaRPr lang="en-US" sz="900" dirty="0"/>
          </a:p>
          <a:p>
            <a:pPr marL="161747"/>
            <a:r>
              <a:rPr lang="en-US" sz="900" dirty="0"/>
              <a:t>Audience: </a:t>
            </a:r>
          </a:p>
          <a:p>
            <a:pPr marL="161747" defTabSz="912859">
              <a:buClr>
                <a:srgbClr val="000000"/>
              </a:buClr>
              <a:defRPr/>
            </a:pPr>
            <a:r>
              <a:rPr lang="en-US" sz="900" dirty="0"/>
              <a:t>Longer presentations. Most appropriate</a:t>
            </a:r>
            <a:r>
              <a:rPr lang="en-US" sz="900" baseline="0" dirty="0"/>
              <a:t> for school-based or school-facing staff: P</a:t>
            </a:r>
            <a:r>
              <a:rPr lang="en-US" sz="900" dirty="0"/>
              <a:t>rovider orientations,</a:t>
            </a:r>
            <a:r>
              <a:rPr lang="en-US" sz="900" baseline="0" dirty="0"/>
              <a:t> Consultant and Manager orientations or information sessions (within SMH)</a:t>
            </a:r>
            <a:endParaRPr lang="en-US" altLang="en-US" sz="900" dirty="0"/>
          </a:p>
          <a:p>
            <a:r>
              <a:rPr lang="en-US" altLang="en-US" sz="900" dirty="0"/>
              <a:t>Talking Points:</a:t>
            </a:r>
          </a:p>
          <a:p>
            <a:r>
              <a:rPr lang="en-US" altLang="en-US" sz="900" dirty="0"/>
              <a:t>References:</a:t>
            </a:r>
          </a:p>
          <a:p>
            <a:pPr marL="158482" defTabSz="912859">
              <a:buClr>
                <a:srgbClr val="000000"/>
              </a:buClr>
              <a:defRPr/>
            </a:pPr>
            <a:r>
              <a:rPr lang="en-US" sz="900" kern="0" dirty="0">
                <a:solidFill>
                  <a:srgbClr val="000000"/>
                </a:solidFill>
                <a:latin typeface="Cambria" panose="02040503050406030204" pitchFamily="18" charset="0"/>
                <a:ea typeface="Calibri" panose="020F0502020204030204" pitchFamily="34" charset="0"/>
                <a:cs typeface="Times New Roman" panose="02020603050405020304" pitchFamily="18" charset="0"/>
                <a:sym typeface="Arial"/>
              </a:rPr>
              <a:t>J.G. Sowers, Sowers Associates. </a:t>
            </a:r>
            <a:r>
              <a:rPr lang="en-US" sz="900" i="1" kern="0" dirty="0">
                <a:solidFill>
                  <a:srgbClr val="000000"/>
                </a:solidFill>
                <a:latin typeface="Cambria" panose="02040503050406030204" pitchFamily="18" charset="0"/>
                <a:ea typeface="Calibri" panose="020F0502020204030204" pitchFamily="34" charset="0"/>
                <a:cs typeface="Times New Roman" panose="02020603050405020304" pitchFamily="18" charset="0"/>
                <a:sym typeface="Arial"/>
              </a:rPr>
              <a:t>(Concepts based on work from J.G. Sowers, Sowers Associates)</a:t>
            </a:r>
            <a:r>
              <a:rPr lang="en-US" sz="900" kern="0" baseline="30000" dirty="0">
                <a:solidFill>
                  <a:srgbClr val="000000"/>
                </a:solidFill>
                <a:latin typeface="Cambria" panose="02040503050406030204" pitchFamily="18" charset="0"/>
                <a:ea typeface="Calibri" panose="020F0502020204030204" pitchFamily="34" charset="0"/>
                <a:cs typeface="Times New Roman" panose="02020603050405020304" pitchFamily="18" charset="0"/>
                <a:sym typeface="Arial"/>
              </a:rPr>
              <a:t>12</a:t>
            </a:r>
          </a:p>
          <a:p>
            <a:endParaRPr lang="en-US" altLang="en-US" dirty="0"/>
          </a:p>
        </p:txBody>
      </p:sp>
    </p:spTree>
    <p:extLst>
      <p:ext uri="{BB962C8B-B14F-4D97-AF65-F5344CB8AC3E}">
        <p14:creationId xmlns:p14="http://schemas.microsoft.com/office/powerpoint/2010/main" val="404133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 – </a:t>
            </a:r>
          </a:p>
          <a:p>
            <a:pPr>
              <a:lnSpc>
                <a:spcPct val="115000"/>
              </a:lnSpc>
            </a:pPr>
            <a:r>
              <a:rPr lang="en-US" sz="1100" u="sng" dirty="0">
                <a:solidFill>
                  <a:srgbClr val="000000"/>
                </a:solidFill>
                <a:latin typeface="Calibri" panose="020F0502020204030204" pitchFamily="34" charset="0"/>
              </a:rPr>
              <a:t>READ SLIDE FIRST</a:t>
            </a:r>
          </a:p>
          <a:p>
            <a:pPr>
              <a:lnSpc>
                <a:spcPct val="115000"/>
              </a:lnSpc>
            </a:pPr>
            <a:r>
              <a:rPr lang="en-US" sz="1100" dirty="0">
                <a:solidFill>
                  <a:srgbClr val="000000"/>
                </a:solidFill>
                <a:latin typeface="Calibri" panose="020F0502020204030204" pitchFamily="34" charset="0"/>
              </a:rPr>
              <a:t>A little background on how this program came to be:</a:t>
            </a:r>
          </a:p>
          <a:p>
            <a:pPr>
              <a:lnSpc>
                <a:spcPct val="115000"/>
              </a:lnSpc>
            </a:pPr>
            <a:r>
              <a:rPr lang="en-US" sz="1100" dirty="0">
                <a:solidFill>
                  <a:srgbClr val="000000"/>
                </a:solidFill>
                <a:latin typeface="Calibri" panose="020F0502020204030204" pitchFamily="34" charset="0"/>
              </a:rPr>
              <a:t>Through interactions with you and others in the field, le</a:t>
            </a:r>
            <a:r>
              <a:rPr lang="en-US" sz="1100" dirty="0">
                <a:solidFill>
                  <a:prstClr val="black"/>
                </a:solidFill>
                <a:latin typeface="Calibri"/>
              </a:rPr>
              <a:t>adership at NYSBHA and NHSBHF aware of pressing needs relating to BH in schools</a:t>
            </a:r>
          </a:p>
          <a:p>
            <a:pPr marL="698830" lvl="1" indent="-232943" defTabSz="931774">
              <a:lnSpc>
                <a:spcPct val="90000"/>
              </a:lnSpc>
              <a:spcBef>
                <a:spcPts val="510"/>
              </a:spcBef>
              <a:buFont typeface="Arial" panose="020B0604020202020204" pitchFamily="34" charset="0"/>
              <a:buChar char="•"/>
              <a:defRPr/>
            </a:pPr>
            <a:r>
              <a:rPr lang="en-US" sz="1100" dirty="0">
                <a:solidFill>
                  <a:prstClr val="black"/>
                </a:solidFill>
                <a:latin typeface="Calibri"/>
              </a:rPr>
              <a:t>NYCT responded positively to the idea of a capacity-building program and encouraged NYSHF to also provide financial support</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2</a:t>
            </a:fld>
            <a:endParaRPr lang="en-US" dirty="0"/>
          </a:p>
        </p:txBody>
      </p:sp>
    </p:spTree>
    <p:extLst>
      <p:ext uri="{BB962C8B-B14F-4D97-AF65-F5344CB8AC3E}">
        <p14:creationId xmlns:p14="http://schemas.microsoft.com/office/powerpoint/2010/main" val="398167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577" y="4183380"/>
            <a:ext cx="6757246" cy="4878997"/>
          </a:xfrm>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1100" dirty="0">
              <a:latin typeface="Times New Roman" charset="0"/>
              <a:ea typeface="MS PGothic" charset="0"/>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sz="1000" dirty="0">
                <a:latin typeface="Times New Roman" charset="0"/>
                <a:ea typeface="MS PGothic" charset="0"/>
              </a:rPr>
              <a:t>This leads to our final step: </a:t>
            </a:r>
            <a:r>
              <a:rPr lang="en-US" sz="1000" b="1" i="1" dirty="0">
                <a:latin typeface="Times New Roman" charset="0"/>
                <a:ea typeface="MS PGothic" charset="0"/>
              </a:rPr>
              <a:t>Learning the Language</a:t>
            </a:r>
            <a:r>
              <a:rPr lang="en-US" sz="1000" dirty="0">
                <a:latin typeface="Times New Roman" charset="0"/>
                <a:ea typeface="MS PGothic" charset="0"/>
              </a:rPr>
              <a:t>.  With any client, we must learn their language.  Each client that comes through my door is like a lexicon, a dictionary of signs and symbols that has to be unlocked within the process of collaboration and relationship. </a:t>
            </a:r>
            <a:r>
              <a:rPr lang="en-US" sz="1000" b="1" dirty="0">
                <a:latin typeface="Times New Roman" charset="0"/>
                <a:ea typeface="MS PGothic" charset="0"/>
              </a:rPr>
              <a:t>And that’s the next point I’d like to emphasize: </a:t>
            </a:r>
            <a:r>
              <a:rPr lang="en-US" sz="1000" dirty="0">
                <a:latin typeface="Times New Roman" charset="0"/>
                <a:ea typeface="MS PGothic" charset="0"/>
              </a:rPr>
              <a:t>.Often there is confusion and misunderstanding of the role the clinician plays in the daily school fabric.  Parents are apprehensive, student may be mistrustful and school staff may be puzzled as to our function and vital responsibility. </a:t>
            </a:r>
            <a:r>
              <a:rPr lang="en-US" sz="1000" dirty="0"/>
              <a:t>Schools have their own culture and</a:t>
            </a:r>
            <a:r>
              <a:rPr lang="en-US" sz="1000" baseline="0" dirty="0"/>
              <a:t> style of leadership. As with clients who are individual people, schools will be reached most effectively if programs can find a way to work within their existing culture and framework. Changes can be made, but it should be applicable to the school’s culture. </a:t>
            </a:r>
            <a:endParaRPr lang="en-US" sz="1000" dirty="0">
              <a:latin typeface="Times New Roman" charset="0"/>
              <a:ea typeface="MS PGothic" charset="0"/>
            </a:endParaRPr>
          </a:p>
          <a:p>
            <a:endParaRPr lang="en-US" sz="1000" dirty="0"/>
          </a:p>
          <a:p>
            <a:pPr>
              <a:lnSpc>
                <a:spcPct val="90000"/>
              </a:lnSpc>
            </a:pPr>
            <a:r>
              <a:rPr lang="en-US" sz="1000" dirty="0">
                <a:latin typeface="Times New Roman" charset="0"/>
                <a:ea typeface="MS PGothic" charset="0"/>
              </a:rPr>
              <a:t>You always need to know to whom you are talking to.  Now this might seem to be easier said than done.  Part of my job takes me into many site visits across the 1700 public schools in New York City.  Often I get a chance to meet with the principals to discuss their satisfaction of the mental health services in their school..  I look around the office, I see how others are addressing the principal, I hear the language they are using to discuss matters, how anxious are they?  How are they handling the constant interruptions, what</a:t>
            </a:r>
            <a:r>
              <a:rPr lang="ja-JP" altLang="en-US" sz="1000" dirty="0">
                <a:latin typeface="Times New Roman" charset="0"/>
                <a:ea typeface="MS PGothic" charset="0"/>
              </a:rPr>
              <a:t>’</a:t>
            </a:r>
            <a:r>
              <a:rPr lang="en-US" altLang="ja-JP" sz="1000" dirty="0">
                <a:latin typeface="Times New Roman" charset="0"/>
                <a:ea typeface="MS PGothic" charset="0"/>
              </a:rPr>
              <a:t>s going on in the hall.  For my delight is always to notice the space they sit it.  Look around the walls, the desk, the way the furniture is set up, where do they sit in relation to you? This is all part of the meta-communication and key into how to address them.</a:t>
            </a:r>
          </a:p>
          <a:p>
            <a:pPr>
              <a:lnSpc>
                <a:spcPct val="90000"/>
              </a:lnSpc>
            </a:pPr>
            <a:r>
              <a:rPr lang="en-US" sz="1000" dirty="0">
                <a:latin typeface="Times New Roman" charset="0"/>
                <a:ea typeface="MS PGothic" charset="0"/>
              </a:rPr>
              <a:t> </a:t>
            </a:r>
          </a:p>
          <a:p>
            <a:pPr>
              <a:lnSpc>
                <a:spcPct val="90000"/>
              </a:lnSpc>
            </a:pPr>
            <a:r>
              <a:rPr lang="en-US" sz="1000" dirty="0">
                <a:latin typeface="Times New Roman" charset="0"/>
                <a:ea typeface="MS PGothic" charset="0"/>
              </a:rPr>
              <a:t>One principal was always addressed as Doctor.  She was revered by her staff and students alike.  Her office was out of a Fortune Five Hundred company: paneled walls, mahogany desk, potted plants and a clutter-free desk.  </a:t>
            </a:r>
          </a:p>
          <a:p>
            <a:pPr>
              <a:lnSpc>
                <a:spcPct val="90000"/>
              </a:lnSpc>
            </a:pPr>
            <a:r>
              <a:rPr lang="en-US" sz="1000" dirty="0">
                <a:latin typeface="Times New Roman" charset="0"/>
                <a:ea typeface="MS PGothic" charset="0"/>
              </a:rPr>
              <a:t>Another principal had walls filled with posters from the 1960</a:t>
            </a:r>
            <a:r>
              <a:rPr lang="ja-JP" altLang="en-US" sz="1000" dirty="0">
                <a:latin typeface="Times New Roman" charset="0"/>
                <a:ea typeface="MS PGothic" charset="0"/>
              </a:rPr>
              <a:t>’</a:t>
            </a:r>
            <a:r>
              <a:rPr lang="en-US" altLang="ja-JP" sz="1000" dirty="0">
                <a:latin typeface="Times New Roman" charset="0"/>
                <a:ea typeface="MS PGothic" charset="0"/>
              </a:rPr>
              <a:t>s: Janice Joplin, Bob Dylan, Civil Rights Marches, protest posters.  The desk and furniture was old, paraphernalia from the 70</a:t>
            </a:r>
            <a:r>
              <a:rPr lang="ja-JP" altLang="en-US" sz="1000" dirty="0">
                <a:latin typeface="Times New Roman" charset="0"/>
                <a:ea typeface="MS PGothic" charset="0"/>
              </a:rPr>
              <a:t>’</a:t>
            </a:r>
            <a:r>
              <a:rPr lang="en-US" altLang="ja-JP" sz="1000" dirty="0">
                <a:latin typeface="Times New Roman" charset="0"/>
                <a:ea typeface="MS PGothic" charset="0"/>
              </a:rPr>
              <a:t>s and a faint whiff of cigarettes and ashes rafted throughout the room.  When the principals came in his hair was long, handle-bar mustache and wore sneakers.  His language was risqué.  I quickly loosened my ties  and leaned back in my chair and used language I’d only use with my football watching buddies.  </a:t>
            </a:r>
          </a:p>
          <a:p>
            <a:pPr>
              <a:lnSpc>
                <a:spcPct val="90000"/>
              </a:lnSpc>
            </a:pPr>
            <a:endParaRPr lang="en-US" altLang="ja-JP" sz="1000" dirty="0">
              <a:latin typeface="Times New Roman" charset="0"/>
              <a:ea typeface="MS PGothic" charset="0"/>
            </a:endParaRPr>
          </a:p>
          <a:p>
            <a:pPr>
              <a:lnSpc>
                <a:spcPct val="90000"/>
              </a:lnSpc>
            </a:pPr>
            <a:r>
              <a:rPr lang="en-US" altLang="ja-JP" sz="1000" dirty="0">
                <a:latin typeface="Times New Roman" charset="0"/>
                <a:ea typeface="MS PGothic" charset="0"/>
              </a:rPr>
              <a:t>Another principals had medals and trophies all over his room and desk, another had papers piled everywhere, people kept coming into her room disrupting the conversation, asking questions, answering telephones – most difficult to carry on a conversation.  </a:t>
            </a:r>
          </a:p>
          <a:p>
            <a:pPr>
              <a:lnSpc>
                <a:spcPct val="90000"/>
              </a:lnSpc>
            </a:pPr>
            <a:endParaRPr lang="en-US" altLang="ja-JP" sz="1000" dirty="0">
              <a:latin typeface="Times New Roman" charset="0"/>
              <a:ea typeface="MS PGothic" charset="0"/>
            </a:endParaRPr>
          </a:p>
          <a:p>
            <a:pPr>
              <a:lnSpc>
                <a:spcPct val="90000"/>
              </a:lnSpc>
            </a:pPr>
            <a:r>
              <a:rPr lang="en-US" altLang="ja-JP" sz="1000" dirty="0">
                <a:latin typeface="Times New Roman" charset="0"/>
                <a:ea typeface="MS PGothic" charset="0"/>
              </a:rPr>
              <a:t>All of this is to tell you whose in front of you and how to approach them.  This is important when working with any member of the school community.  By learning their language it’s a step into an empathetic approach.  Its’ part of the REFRAME I mentioned earlier.  Learning their language coupled with the actions you take will serve as a great foundation for a positive relationship and establishes TRUST.  The basic element for any working relationship. </a:t>
            </a:r>
          </a:p>
          <a:p>
            <a:pPr>
              <a:lnSpc>
                <a:spcPct val="90000"/>
              </a:lnSpc>
            </a:pPr>
            <a:endParaRPr lang="en-US" sz="1000" dirty="0">
              <a:latin typeface="Times New Roman" charset="0"/>
              <a:ea typeface="MS PGothic" charset="0"/>
            </a:endParaRPr>
          </a:p>
          <a:p>
            <a:pPr>
              <a:lnSpc>
                <a:spcPct val="90000"/>
              </a:lnSpc>
            </a:pPr>
            <a:r>
              <a:rPr lang="en-US" sz="1100" dirty="0">
                <a:latin typeface="Times New Roman" charset="0"/>
                <a:ea typeface="MS PGothic" charset="0"/>
              </a:rPr>
              <a:t> </a:t>
            </a:r>
          </a:p>
          <a:p>
            <a:pPr>
              <a:lnSpc>
                <a:spcPct val="90000"/>
              </a:lnSpc>
            </a:pPr>
            <a:endParaRPr lang="en-US" sz="1100"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20</a:t>
            </a:fld>
            <a:endParaRPr lang="en-US"/>
          </a:p>
        </p:txBody>
      </p:sp>
    </p:spTree>
    <p:extLst>
      <p:ext uri="{BB962C8B-B14F-4D97-AF65-F5344CB8AC3E}">
        <p14:creationId xmlns:p14="http://schemas.microsoft.com/office/powerpoint/2010/main" val="203752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121" y="4365701"/>
            <a:ext cx="6736161" cy="4762673"/>
          </a:xfrm>
        </p:spPr>
        <p:txBody>
          <a:bodyPr/>
          <a:lstStyle/>
          <a:p>
            <a:r>
              <a:rPr lang="en-US" sz="1000" dirty="0"/>
              <a:t>Effective Partnership Principles: </a:t>
            </a:r>
            <a:r>
              <a:rPr lang="en-US" sz="1000" dirty="0">
                <a:ea typeface="MS PGothic" charset="0"/>
              </a:rPr>
              <a:t>Plan together from the start. </a:t>
            </a:r>
            <a:r>
              <a:rPr lang="en-US" sz="1000" b="1" u="sng" dirty="0">
                <a:ea typeface="MS PGothic" charset="0"/>
              </a:rPr>
              <a:t>Contract</a:t>
            </a:r>
            <a:r>
              <a:rPr lang="en-US" sz="1000" dirty="0">
                <a:ea typeface="MS PGothic" charset="0"/>
              </a:rPr>
              <a:t> – you stick to the agreements and boundaries; </a:t>
            </a:r>
            <a:r>
              <a:rPr lang="en-US" sz="1000" b="1" u="sng" dirty="0">
                <a:ea typeface="MS PGothic" charset="0"/>
              </a:rPr>
              <a:t>Competence</a:t>
            </a:r>
            <a:r>
              <a:rPr lang="en-US" sz="1000" dirty="0">
                <a:ea typeface="MS PGothic" charset="0"/>
              </a:rPr>
              <a:t>: Your actions speak louder than your words – you follow through, you do what you say you will, you demonstrate again and again your competency in delivering effective services. </a:t>
            </a:r>
            <a:r>
              <a:rPr lang="en-US" sz="1000" b="1" u="sng" dirty="0">
                <a:ea typeface="MS PGothic" charset="0"/>
              </a:rPr>
              <a:t>Communication: </a:t>
            </a:r>
            <a:r>
              <a:rPr lang="en-US" sz="1000" dirty="0">
                <a:ea typeface="MS PGothic" charset="0"/>
              </a:rPr>
              <a:t>Your word is good.  Learning the Language is working. </a:t>
            </a:r>
            <a:endParaRPr lang="en-US" sz="1000" b="1" u="sng" dirty="0">
              <a:ea typeface="MS PGothic" charset="0"/>
            </a:endParaRPr>
          </a:p>
          <a:p>
            <a:pPr>
              <a:defRPr/>
            </a:pPr>
            <a:endParaRPr lang="en-US" sz="1000" dirty="0">
              <a:ea typeface="MS PGothic" charset="0"/>
            </a:endParaRPr>
          </a:p>
          <a:p>
            <a:r>
              <a:rPr lang="en-US" sz="1000" dirty="0">
                <a:latin typeface="Times New Roman" charset="0"/>
                <a:ea typeface="MS PGothic" charset="0"/>
              </a:rPr>
              <a:t>Think about the first developmental stage Trust vs. Mistrust harkens back to our Eric Erikson and the developmental stages of the human condition.  </a:t>
            </a:r>
          </a:p>
          <a:p>
            <a:endParaRPr lang="en-US" sz="1000" dirty="0">
              <a:latin typeface="Times New Roman" charset="0"/>
              <a:ea typeface="MS PGothic" charset="0"/>
            </a:endParaRPr>
          </a:p>
          <a:p>
            <a:r>
              <a:rPr lang="en-US" sz="1100" dirty="0">
                <a:latin typeface="Times New Roman" charset="0"/>
                <a:ea typeface="MS PGothic" charset="0"/>
              </a:rPr>
              <a:t>Erikson posits that the infant must develop a sense of basic conviction in predictability of the world and its fulfillment of his or her needs.  Acquiring a sense of basic trust necessitates a physical and emotional environment that is responsive to the infants emerging and changing needs.  The caretaker attend the infant in a dependable, reliable and consistent way. Characteristics include: tolerating the unknown, giving up and taking without undue anxiety, ability to explore the immediate environment without fear, dissatisfaction, or trauma. </a:t>
            </a:r>
            <a:r>
              <a:rPr lang="en-US" sz="1100" dirty="0">
                <a:latin typeface="Times New Roman"/>
                <a:ea typeface="MS PGothic" charset="0"/>
                <a:cs typeface="Times New Roman"/>
              </a:rPr>
              <a:t>We can incorporate this definition when working with schools – they don’t always trust what you say and do until there is some proof and success that is concrete and visible. EX: Teacher with Epileptic Fit; EX: Teacher who kept sending students for referrals with same description. </a:t>
            </a:r>
          </a:p>
          <a:p>
            <a:endParaRPr lang="en-US" sz="900" dirty="0">
              <a:ea typeface="MS PGothic" charset="0"/>
            </a:endParaRPr>
          </a:p>
          <a:p>
            <a:r>
              <a:rPr lang="en-US" sz="900" dirty="0">
                <a:latin typeface="Times New Roman" charset="0"/>
                <a:ea typeface="MS PGothic" charset="0"/>
              </a:rPr>
              <a:t>{One who mistrust , may show apprehensiveness and fearfulness, turn away from or against others, or reveal chronic depression, emptiness, fear of loss, or a sense of inner badness  (I’m no good). </a:t>
            </a:r>
          </a:p>
          <a:p>
            <a:endParaRPr lang="en-US" sz="900" dirty="0">
              <a:latin typeface="Times New Roman" charset="0"/>
              <a:ea typeface="MS PGothic" charset="0"/>
            </a:endParaRPr>
          </a:p>
          <a:p>
            <a:r>
              <a:rPr lang="en-US" sz="900" dirty="0"/>
              <a:t>Look for opportunities to expand or merge existing leadership teams with similar</a:t>
            </a:r>
            <a:r>
              <a:rPr lang="en-US" sz="900" baseline="0" dirty="0"/>
              <a:t> goals.  Part of the Tier 1 services. Stakeholders including administration: Establishing a plan to gather, honor, and reflect voices and be inclusive and represent the school community. </a:t>
            </a:r>
            <a:endParaRPr lang="en-US" sz="900" dirty="0"/>
          </a:p>
          <a:p>
            <a:endParaRPr lang="en-US" sz="900" dirty="0"/>
          </a:p>
          <a:p>
            <a:r>
              <a:rPr lang="en-US" sz="900" dirty="0"/>
              <a:t>At the school and program level, these efforts should be led by administration and the current school or program (Tier 1) leadership team. Establishing a plan to gather, honor, and reflect voice and choice within school, </a:t>
            </a:r>
            <a:r>
              <a:rPr lang="en-US" sz="900" b="1" dirty="0"/>
              <a:t>Inclusiveness</a:t>
            </a:r>
            <a:r>
              <a:rPr lang="en-US" sz="900" dirty="0"/>
              <a:t>.</a:t>
            </a:r>
            <a:r>
              <a:rPr lang="en-US" sz="900" baseline="0" dirty="0"/>
              <a:t> </a:t>
            </a:r>
            <a:r>
              <a:rPr lang="en-US" sz="900" dirty="0"/>
              <a:t> district and community decision making may require expanding team membership to include broader participant representation and other community partners that support wellness efforts. </a:t>
            </a:r>
          </a:p>
          <a:p>
            <a:endParaRPr lang="mr-IN" sz="900" dirty="0">
              <a:latin typeface="Wingdings"/>
            </a:endParaRPr>
          </a:p>
          <a:p>
            <a:r>
              <a:rPr lang="en-US" sz="900" dirty="0"/>
              <a:t>Co-design a comprehensive and contextual plan focused on strengthening mental health promotion and prevention. Bring on experts to the existing school or program improvement team or form a workgroup that has direct connection to the existing team. With new partners at the table, create space for building trust to co-develop norms and routines, share expertise, and engage in authentic collaboration. </a:t>
            </a:r>
          </a:p>
          <a:p>
            <a:endParaRPr lang="en-US" sz="900" dirty="0">
              <a:latin typeface="Times New Roman" charset="0"/>
              <a:ea typeface="MS PGothic" charset="0"/>
            </a:endParaRPr>
          </a:p>
          <a:p>
            <a:endParaRPr lang="en-US" sz="900" dirty="0">
              <a:latin typeface="Times New Roman"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21</a:t>
            </a:fld>
            <a:endParaRPr lang="en-US"/>
          </a:p>
        </p:txBody>
      </p:sp>
    </p:spTree>
    <p:extLst>
      <p:ext uri="{BB962C8B-B14F-4D97-AF65-F5344CB8AC3E}">
        <p14:creationId xmlns:p14="http://schemas.microsoft.com/office/powerpoint/2010/main" val="3117393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MS PGothic" charset="0"/>
              </a:rPr>
              <a:t>In all the years of my experience I’ve come to accept that there is something called Real Time – it may be Ten o’clock in the morning to you and me, but in </a:t>
            </a:r>
            <a:r>
              <a:rPr lang="en-US" i="1" dirty="0">
                <a:latin typeface="Times New Roman" charset="0"/>
                <a:ea typeface="MS PGothic" charset="0"/>
              </a:rPr>
              <a:t>School Time</a:t>
            </a:r>
            <a:r>
              <a:rPr lang="en-US" dirty="0">
                <a:latin typeface="Times New Roman" charset="0"/>
                <a:ea typeface="MS PGothic" charset="0"/>
              </a:rPr>
              <a:t>, it’s yesterday, it’s 3:00, its an emergency, it’s last week, its 2 minutes ago.  It doesn’t matter what the clock says – </a:t>
            </a:r>
            <a:r>
              <a:rPr lang="en-US" b="1" u="sng" dirty="0">
                <a:latin typeface="Times New Roman" charset="0"/>
                <a:ea typeface="MS PGothic" charset="0"/>
              </a:rPr>
              <a:t>it’s what’s happening in the moment</a:t>
            </a:r>
            <a:r>
              <a:rPr lang="en-US" dirty="0">
                <a:latin typeface="Times New Roman" charset="0"/>
                <a:ea typeface="MS PGothic" charset="0"/>
              </a:rPr>
              <a:t>. Some school always live in crisis.  (I’ll be going into greater detail in the 3</a:t>
            </a:r>
            <a:r>
              <a:rPr lang="en-US" baseline="30000" dirty="0">
                <a:latin typeface="Times New Roman" charset="0"/>
                <a:ea typeface="MS PGothic" charset="0"/>
              </a:rPr>
              <a:t>rd</a:t>
            </a:r>
            <a:r>
              <a:rPr lang="en-US" dirty="0">
                <a:latin typeface="Times New Roman" charset="0"/>
                <a:ea typeface="MS PGothic" charset="0"/>
              </a:rPr>
              <a:t> part of this series: </a:t>
            </a:r>
            <a:r>
              <a:rPr lang="en-US" i="1" dirty="0">
                <a:latin typeface="Times New Roman" charset="0"/>
                <a:ea typeface="MS PGothic" charset="0"/>
              </a:rPr>
              <a:t>Emergency/Crisis/ Drama: Which one am I in the middle of and how to handle it?</a:t>
            </a:r>
            <a:r>
              <a:rPr lang="en-US" dirty="0">
                <a:latin typeface="Times New Roman" charset="0"/>
                <a:ea typeface="MS PGothic" charset="0"/>
              </a:rPr>
              <a:t>)</a:t>
            </a:r>
          </a:p>
          <a:p>
            <a:r>
              <a:rPr lang="en-US" dirty="0">
                <a:latin typeface="Times New Roman" charset="0"/>
                <a:ea typeface="MS PGothic" charset="0"/>
              </a:rPr>
              <a:t>There’s Real Time and there’s </a:t>
            </a:r>
            <a:r>
              <a:rPr lang="en-US" i="1" dirty="0">
                <a:latin typeface="Times New Roman" charset="0"/>
                <a:ea typeface="MS PGothic" charset="0"/>
              </a:rPr>
              <a:t>School Time.</a:t>
            </a:r>
            <a:r>
              <a:rPr lang="en-US" dirty="0">
                <a:latin typeface="Times New Roman" charset="0"/>
                <a:ea typeface="MS PGothic" charset="0"/>
              </a:rPr>
              <a:t> We have to understand that each is different and most schools operate in ways that may not make sense to you, illogic, often staff has to drop what they are doing and leave a meeting, not show up, </a:t>
            </a:r>
          </a:p>
          <a:p>
            <a:r>
              <a:rPr lang="en-US" dirty="0">
                <a:latin typeface="Times New Roman" charset="0"/>
                <a:ea typeface="MS PGothic" charset="0"/>
              </a:rPr>
              <a:t>Staff have to juggle all sorts of things including emergencies, paperwork, visitors, fire drills, requirements, meetings, after school, lunch , busing, it’s like managing a mini-city.</a:t>
            </a:r>
          </a:p>
          <a:p>
            <a:endParaRPr lang="en-US" dirty="0">
              <a:latin typeface="Times New Roman" charset="0"/>
              <a:ea typeface="MS PGothic" charset="0"/>
            </a:endParaRPr>
          </a:p>
          <a:p>
            <a:r>
              <a:rPr lang="en-US" dirty="0">
                <a:latin typeface="Times New Roman" charset="0"/>
                <a:ea typeface="MS PGothic" charset="0"/>
              </a:rPr>
              <a:t>School social workers need to be flexible.  Like a client who has to manage multiple tasks, large family with many needs, you have to be flexible, not take it personally, although you might get frustrated, let me take that back, you will get frustrated.  This is where  your counter-transference comes into play.  If you are frustrated, feel overwhelmed and anxious that you can’t always get done what you like: How do you think the rest of the school staff might feel. Like joining a family system – you need to align with the school. What we might have for our clients: </a:t>
            </a:r>
            <a:r>
              <a:rPr lang="en-US" b="1" i="1" dirty="0">
                <a:latin typeface="Times New Roman" charset="0"/>
                <a:ea typeface="MS PGothic" charset="0"/>
              </a:rPr>
              <a:t>Unconditional Positive Regard.</a:t>
            </a:r>
          </a:p>
          <a:p>
            <a:r>
              <a:rPr lang="en-US" b="1" i="1" dirty="0">
                <a:latin typeface="Times New Roman" charset="0"/>
                <a:ea typeface="MS PGothic" charset="0"/>
              </a:rPr>
              <a:t>LETS LOOK AT SOME EXAMPLES WITH TEACHERS….</a:t>
            </a:r>
          </a:p>
          <a:p>
            <a:endParaRPr lang="en-US" b="1" i="1"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3316BB9A-CAEF-7B42-A755-A3A6EF5F2836}" type="slidenum">
              <a:rPr lang="en-US" smtClean="0"/>
              <a:pPr/>
              <a:t>22</a:t>
            </a:fld>
            <a:endParaRPr lang="en-US"/>
          </a:p>
        </p:txBody>
      </p:sp>
    </p:spTree>
    <p:extLst>
      <p:ext uri="{BB962C8B-B14F-4D97-AF65-F5344CB8AC3E}">
        <p14:creationId xmlns:p14="http://schemas.microsoft.com/office/powerpoint/2010/main" val="594677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MS PGothic" charset="0"/>
              </a:rPr>
              <a:t>When approaching a teacher about a situation, it is important to communicate that the intervention will be </a:t>
            </a:r>
            <a:r>
              <a:rPr lang="en-US" b="1" dirty="0">
                <a:latin typeface="Times New Roman" charset="0"/>
                <a:ea typeface="MS PGothic" charset="0"/>
              </a:rPr>
              <a:t>beneficial to all involved</a:t>
            </a:r>
            <a:r>
              <a:rPr lang="en-US" dirty="0">
                <a:latin typeface="Times New Roman" charset="0"/>
                <a:ea typeface="MS PGothic" charset="0"/>
              </a:rPr>
              <a:t>. </a:t>
            </a:r>
          </a:p>
          <a:p>
            <a:endParaRPr lang="en-US" dirty="0">
              <a:latin typeface="Times New Roman" charset="0"/>
              <a:ea typeface="MS PGothic" charset="0"/>
            </a:endParaRPr>
          </a:p>
          <a:p>
            <a:r>
              <a:rPr lang="en-US" dirty="0">
                <a:latin typeface="Times New Roman" charset="0"/>
                <a:ea typeface="MS PGothic" charset="0"/>
              </a:rPr>
              <a:t>If the teacher is </a:t>
            </a:r>
            <a:r>
              <a:rPr lang="en-US" b="1" dirty="0">
                <a:latin typeface="Times New Roman" charset="0"/>
                <a:ea typeface="MS PGothic" charset="0"/>
              </a:rPr>
              <a:t>unaware</a:t>
            </a:r>
            <a:r>
              <a:rPr lang="en-US" dirty="0">
                <a:latin typeface="Times New Roman" charset="0"/>
                <a:ea typeface="MS PGothic" charset="0"/>
              </a:rPr>
              <a:t> of the problem, it may be helpful to ask general questions about how things are going, and move gradually to focus on the specific problem.  </a:t>
            </a:r>
            <a:r>
              <a:rPr lang="en-US" b="1" dirty="0">
                <a:latin typeface="Times New Roman" charset="0"/>
                <a:ea typeface="MS PGothic" charset="0"/>
              </a:rPr>
              <a:t>Moving from Macro to Micro</a:t>
            </a:r>
            <a:r>
              <a:rPr lang="en-US" dirty="0">
                <a:latin typeface="Times New Roman" charset="0"/>
                <a:ea typeface="MS PGothic" charset="0"/>
              </a:rPr>
              <a:t>.</a:t>
            </a:r>
          </a:p>
          <a:p>
            <a:endParaRPr lang="en-US" dirty="0">
              <a:latin typeface="Times New Roman" charset="0"/>
              <a:ea typeface="MS PGothic" charset="0"/>
            </a:endParaRPr>
          </a:p>
          <a:p>
            <a:r>
              <a:rPr lang="en-US" dirty="0">
                <a:latin typeface="Times New Roman" charset="0"/>
                <a:ea typeface="MS PGothic" charset="0"/>
              </a:rPr>
              <a:t>If the teacher is </a:t>
            </a:r>
            <a:r>
              <a:rPr lang="en-US" b="1" dirty="0">
                <a:latin typeface="Times New Roman" charset="0"/>
                <a:ea typeface="MS PGothic" charset="0"/>
              </a:rPr>
              <a:t>aware</a:t>
            </a:r>
            <a:r>
              <a:rPr lang="en-US" dirty="0">
                <a:latin typeface="Times New Roman" charset="0"/>
                <a:ea typeface="MS PGothic" charset="0"/>
              </a:rPr>
              <a:t> of the problem, gets defensive, and responds as if your intervention is intrusive, it may be helpful to say something like: "It sounds like this problem has made it challenging for you to accomplish your goals with the student. I would be happy to help you figure out a way to work on this situation -- if you're comfortable with that." </a:t>
            </a:r>
            <a:br>
              <a:rPr lang="en-US" dirty="0">
                <a:latin typeface="Times New Roman" charset="0"/>
                <a:ea typeface="MS PGothic" charset="0"/>
              </a:rPr>
            </a:br>
            <a:br>
              <a:rPr lang="en-US" dirty="0">
                <a:latin typeface="Times New Roman" charset="0"/>
                <a:ea typeface="MS PGothic" charset="0"/>
              </a:rPr>
            </a:br>
            <a:endParaRPr lang="en-US" dirty="0">
              <a:latin typeface="Times New Roman" charset="0"/>
              <a:ea typeface="MS PGothic" charset="0"/>
            </a:endParaRPr>
          </a:p>
          <a:p>
            <a:r>
              <a:rPr lang="en-US" dirty="0">
                <a:latin typeface="Times New Roman" charset="0"/>
                <a:ea typeface="MS PGothic" charset="0"/>
              </a:rPr>
              <a:t>- Child bit teacher: HIV</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23</a:t>
            </a:fld>
            <a:endParaRPr lang="en-US"/>
          </a:p>
        </p:txBody>
      </p:sp>
    </p:spTree>
    <p:extLst>
      <p:ext uri="{BB962C8B-B14F-4D97-AF65-F5344CB8AC3E}">
        <p14:creationId xmlns:p14="http://schemas.microsoft.com/office/powerpoint/2010/main" val="169159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Times New Roman" charset="0"/>
                <a:ea typeface="MS PGothic" charset="0"/>
              </a:rPr>
              <a:t>WE ALL TAKE THINGS PERSONALLY!!</a:t>
            </a:r>
          </a:p>
          <a:p>
            <a:endParaRPr lang="en-US" b="1" u="sng" dirty="0">
              <a:latin typeface="Times New Roman" charset="0"/>
              <a:ea typeface="MS PGothic" charset="0"/>
            </a:endParaRPr>
          </a:p>
          <a:p>
            <a:r>
              <a:rPr lang="en-US" dirty="0">
                <a:latin typeface="Times New Roman" charset="0"/>
                <a:ea typeface="MS PGothic" charset="0"/>
              </a:rPr>
              <a:t>Sometimes, a teacher may become </a:t>
            </a:r>
            <a:r>
              <a:rPr lang="en-US" b="1" dirty="0">
                <a:latin typeface="Times New Roman" charset="0"/>
                <a:ea typeface="MS PGothic" charset="0"/>
              </a:rPr>
              <a:t>defensive</a:t>
            </a:r>
            <a:r>
              <a:rPr lang="en-US" dirty="0">
                <a:latin typeface="Times New Roman" charset="0"/>
                <a:ea typeface="MS PGothic" charset="0"/>
              </a:rPr>
              <a:t> and feel that the counselor is criticizing their teaching or how they are handling a situation, especially if the counselor disagrees with what the teacher is doing. One way to approach the disagreement is to acknowledge it, but also communicate the desire to work collaboratively.</a:t>
            </a:r>
          </a:p>
          <a:p>
            <a:endParaRPr lang="en-US" dirty="0">
              <a:latin typeface="Times New Roman" charset="0"/>
              <a:ea typeface="MS PGothic" charset="0"/>
            </a:endParaRPr>
          </a:p>
          <a:p>
            <a:r>
              <a:rPr lang="en-US" dirty="0">
                <a:latin typeface="Times New Roman" charset="0"/>
                <a:ea typeface="MS PGothic" charset="0"/>
              </a:rPr>
              <a:t>For example: "It seems we disagree on this particular issue, but I think we both want what's best for Patty. What suggestions do you have for how we can work together on this?" </a:t>
            </a:r>
          </a:p>
          <a:p>
            <a:endParaRPr lang="en-US" dirty="0">
              <a:latin typeface="Times New Roman" charset="0"/>
              <a:ea typeface="MS PGothic" charset="0"/>
            </a:endParaRPr>
          </a:p>
          <a:p>
            <a:br>
              <a:rPr lang="en-US" dirty="0">
                <a:latin typeface="Times New Roman" charset="0"/>
                <a:ea typeface="MS PGothic" charset="0"/>
              </a:rPr>
            </a:br>
            <a:endParaRPr lang="en-US" dirty="0">
              <a:latin typeface="Times New Roman"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24</a:t>
            </a:fld>
            <a:endParaRPr lang="en-US"/>
          </a:p>
        </p:txBody>
      </p:sp>
    </p:spTree>
    <p:extLst>
      <p:ext uri="{BB962C8B-B14F-4D97-AF65-F5344CB8AC3E}">
        <p14:creationId xmlns:p14="http://schemas.microsoft.com/office/powerpoint/2010/main" val="2155182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MS PGothic" charset="0"/>
              </a:rPr>
              <a:t>Change is never easy and asking someone to change his or her style, approach, or methodology may result in quick communication shut down. It will be more beneficial to promote the adaptation of a current behavior rather than creating or developing a new one.</a:t>
            </a:r>
          </a:p>
          <a:p>
            <a:r>
              <a:rPr lang="en-US" dirty="0">
                <a:latin typeface="Times New Roman" charset="0"/>
                <a:ea typeface="MS PGothic" charset="0"/>
              </a:rPr>
              <a:t>	</a:t>
            </a:r>
          </a:p>
          <a:p>
            <a:r>
              <a:rPr lang="en-US" dirty="0">
                <a:latin typeface="Times New Roman" charset="0"/>
                <a:ea typeface="MS PGothic" charset="0"/>
              </a:rPr>
              <a:t>Try to capitalize on a teacher's positive behavior and apply it to other situations. Making a small change seems much more manageable and is more likely to result in permanent behavior change. </a:t>
            </a:r>
            <a:br>
              <a:rPr lang="en-US" dirty="0">
                <a:latin typeface="Times New Roman" charset="0"/>
                <a:ea typeface="MS PGothic" charset="0"/>
              </a:rPr>
            </a:br>
            <a:br>
              <a:rPr lang="en-US" dirty="0">
                <a:latin typeface="Times New Roman" charset="0"/>
                <a:ea typeface="MS PGothic" charset="0"/>
              </a:rPr>
            </a:br>
            <a:r>
              <a:rPr lang="en-US" dirty="0">
                <a:latin typeface="Times New Roman" charset="0"/>
                <a:ea typeface="MS PGothic" charset="0"/>
              </a:rPr>
              <a:t>Just like students, </a:t>
            </a:r>
            <a:r>
              <a:rPr lang="en-US" b="1" dirty="0">
                <a:latin typeface="Times New Roman" charset="0"/>
                <a:ea typeface="MS PGothic" charset="0"/>
              </a:rPr>
              <a:t>teachers need to feel that other school personnel support them</a:t>
            </a:r>
            <a:r>
              <a:rPr lang="en-US" dirty="0">
                <a:latin typeface="Times New Roman" charset="0"/>
                <a:ea typeface="MS PGothic" charset="0"/>
              </a:rPr>
              <a:t>. It is important to </a:t>
            </a:r>
            <a:r>
              <a:rPr lang="en-US" b="1" dirty="0">
                <a:latin typeface="Times New Roman" charset="0"/>
                <a:ea typeface="MS PGothic" charset="0"/>
              </a:rPr>
              <a:t>recognize their assets</a:t>
            </a:r>
            <a:r>
              <a:rPr lang="en-US" dirty="0">
                <a:latin typeface="Times New Roman" charset="0"/>
                <a:ea typeface="MS PGothic" charset="0"/>
              </a:rPr>
              <a:t> and work with them on the </a:t>
            </a:r>
            <a:r>
              <a:rPr lang="en-US" b="1" dirty="0">
                <a:latin typeface="Times New Roman" charset="0"/>
                <a:ea typeface="MS PGothic" charset="0"/>
              </a:rPr>
              <a:t>challenges of their occupations</a:t>
            </a:r>
            <a:r>
              <a:rPr lang="en-US" dirty="0">
                <a:latin typeface="Times New Roman" charset="0"/>
                <a:ea typeface="MS PGothic" charset="0"/>
              </a:rPr>
              <a:t>. School social workers benefit greatly when they build alliances with teachers as it results in additional support for their program. More importantly, the development of this partnership provides a solid foundation for more comprehensive development of students.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Connect data review to goals, outcomes, and action plans. </a:t>
            </a:r>
            <a:r>
              <a:rPr lang="en-US" dirty="0"/>
              <a:t>Similarly, school teams review relevant school and community data to determine which approaches will meet the needs of all children and students. Data should include figures of students referred for and receiving mental health services, which interventions are most frequently offered, and outcomes from those services (Hoover et al., 2019). In reviewing data, the team should establish measurable goals that include mental health outcomes. Reviewing data prior to and throughout the school year helps teams strengthen school-wide prevention efforts. In addition, annually track demographic changes in the composition of the program or school that may have an impact on service needs and utilization (The Steve Fund/JED Foundation, n.d.). </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25</a:t>
            </a:fld>
            <a:endParaRPr lang="en-US"/>
          </a:p>
        </p:txBody>
      </p:sp>
    </p:spTree>
    <p:extLst>
      <p:ext uri="{BB962C8B-B14F-4D97-AF65-F5344CB8AC3E}">
        <p14:creationId xmlns:p14="http://schemas.microsoft.com/office/powerpoint/2010/main" val="418313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923" y="4415790"/>
            <a:ext cx="6351028" cy="4784651"/>
          </a:xfrm>
        </p:spPr>
        <p:txBody>
          <a:bodyPr/>
          <a:lstStyle/>
          <a:p>
            <a:pPr>
              <a:lnSpc>
                <a:spcPct val="80000"/>
              </a:lnSpc>
            </a:pPr>
            <a:r>
              <a:rPr lang="en-US" sz="1100" b="1" dirty="0">
                <a:latin typeface="Times New Roman" charset="0"/>
                <a:ea typeface="MS PGothic" charset="0"/>
              </a:rPr>
              <a:t>Teachers are often confused by the actions of the school social workers</a:t>
            </a:r>
            <a:r>
              <a:rPr lang="en-US" sz="1100" dirty="0">
                <a:latin typeface="Times New Roman" charset="0"/>
                <a:ea typeface="MS PGothic" charset="0"/>
              </a:rPr>
              <a:t>.  This involves clarifying in writing a job description and work plan.  This plan should specify roles and functions, who supervises, who evaluates, paperwork, policies and procedures.  Is the Principal clear of your role; the assistant principal?  Deans?  Does every staff member have a schedule of the clinic hours and who are assigned to which grades?  Is there a scheduled for crisis?</a:t>
            </a:r>
          </a:p>
          <a:p>
            <a:pPr>
              <a:lnSpc>
                <a:spcPct val="80000"/>
              </a:lnSpc>
            </a:pPr>
            <a:endParaRPr lang="en-US" sz="1100" dirty="0">
              <a:latin typeface="Times New Roman" charset="0"/>
              <a:ea typeface="MS PGothic" charset="0"/>
            </a:endParaRPr>
          </a:p>
          <a:p>
            <a:pPr>
              <a:lnSpc>
                <a:spcPct val="80000"/>
              </a:lnSpc>
            </a:pPr>
            <a:r>
              <a:rPr lang="en-US" sz="1100" b="1" dirty="0">
                <a:latin typeface="Times New Roman" charset="0"/>
                <a:ea typeface="MS PGothic" charset="0"/>
              </a:rPr>
              <a:t>Explaining your role time and time again is all part of the job</a:t>
            </a:r>
            <a:r>
              <a:rPr lang="en-US" sz="1100" dirty="0">
                <a:latin typeface="Times New Roman" charset="0"/>
                <a:ea typeface="MS PGothic" charset="0"/>
              </a:rPr>
              <a:t>: what you can and what you can’t do.  Your relationship with teachers, at times is similar to the parent-child relationship – you need to set firm limits and boundaries.  This is particularly important when student support staff (psychiatrists, social workers, psychologists, etc.) are not full time at any school.  The bottom line is that the survival of student support staff ultimately may depend on their ability to win teachers over. </a:t>
            </a:r>
          </a:p>
          <a:p>
            <a:pPr>
              <a:lnSpc>
                <a:spcPct val="80000"/>
              </a:lnSpc>
            </a:pPr>
            <a:endParaRPr lang="en-US" sz="1100" dirty="0">
              <a:latin typeface="Times New Roman" charset="0"/>
              <a:ea typeface="MS PGothic" charset="0"/>
            </a:endParaRPr>
          </a:p>
          <a:p>
            <a:pPr>
              <a:lnSpc>
                <a:spcPct val="80000"/>
              </a:lnSpc>
            </a:pPr>
            <a:r>
              <a:rPr lang="en-US" sz="1100" dirty="0">
                <a:latin typeface="Times New Roman" charset="0"/>
                <a:ea typeface="MS PGothic" charset="0"/>
              </a:rPr>
              <a:t>The underlying problem, however, often is a </a:t>
            </a:r>
            <a:r>
              <a:rPr lang="en-US" sz="1100" b="1" dirty="0">
                <a:latin typeface="Times New Roman" charset="0"/>
                <a:ea typeface="MS PGothic" charset="0"/>
              </a:rPr>
              <a:t>conflict of agendas</a:t>
            </a:r>
            <a:r>
              <a:rPr lang="en-US" sz="1100" dirty="0">
                <a:latin typeface="Times New Roman" charset="0"/>
                <a:ea typeface="MS PGothic" charset="0"/>
              </a:rPr>
              <a:t> for a student. Student support staff usually think in terms of a "helping" agenda – as contrasted to the "socialization" agenda that dominates schooling. Sometimes the two agendas are not in conflict; often they are. </a:t>
            </a:r>
          </a:p>
          <a:p>
            <a:pPr>
              <a:lnSpc>
                <a:spcPct val="80000"/>
              </a:lnSpc>
            </a:pPr>
            <a:endParaRPr lang="en-US" sz="1100" dirty="0">
              <a:latin typeface="Times New Roman" charset="0"/>
              <a:ea typeface="MS PGothic" charset="0"/>
            </a:endParaRPr>
          </a:p>
          <a:p>
            <a:pPr>
              <a:lnSpc>
                <a:spcPct val="80000"/>
              </a:lnSpc>
            </a:pPr>
            <a:r>
              <a:rPr lang="en-US" sz="1100" dirty="0">
                <a:latin typeface="Times New Roman" charset="0"/>
                <a:ea typeface="MS PGothic" charset="0"/>
              </a:rPr>
              <a:t>This occurs, for example, when teachers and administrators feel a particular student's misbehavior should be </a:t>
            </a:r>
            <a:r>
              <a:rPr lang="en-US" sz="1100" b="1" dirty="0">
                <a:latin typeface="Times New Roman" charset="0"/>
                <a:ea typeface="MS PGothic" charset="0"/>
              </a:rPr>
              <a:t>punished</a:t>
            </a:r>
            <a:r>
              <a:rPr lang="en-US" sz="1100" dirty="0">
                <a:latin typeface="Times New Roman" charset="0"/>
                <a:ea typeface="MS PGothic" charset="0"/>
              </a:rPr>
              <a:t>, but the social worker, knows that the student has special problems and needs that warrant special handling. </a:t>
            </a:r>
          </a:p>
          <a:p>
            <a:pPr>
              <a:lnSpc>
                <a:spcPct val="80000"/>
              </a:lnSpc>
            </a:pPr>
            <a:endParaRPr lang="en-US" sz="1100" dirty="0">
              <a:latin typeface="Times New Roman" charset="0"/>
              <a:ea typeface="MS PGothic" charset="0"/>
            </a:endParaRPr>
          </a:p>
          <a:p>
            <a:pPr>
              <a:lnSpc>
                <a:spcPct val="80000"/>
              </a:lnSpc>
            </a:pPr>
            <a:r>
              <a:rPr lang="en-US" sz="1100" b="1" dirty="0">
                <a:latin typeface="Times New Roman" charset="0"/>
                <a:ea typeface="MS PGothic" charset="0"/>
              </a:rPr>
              <a:t>Being fully integrated into the school’s culture</a:t>
            </a:r>
            <a:r>
              <a:rPr lang="en-US" sz="1100" dirty="0">
                <a:latin typeface="Times New Roman" charset="0"/>
                <a:ea typeface="MS PGothic" charset="0"/>
              </a:rPr>
              <a:t>, is too important not to address.  This requires a mechanism where differing agendas can be discussed on a regular basis (such as team, leadership and academy meetings, etc.). And the process needs to be one where support staff strive to ensure that teachers and principals value the work and see it as essential in helping the students and the school achieve the goals.  </a:t>
            </a:r>
          </a:p>
          <a:p>
            <a:pPr>
              <a:lnSpc>
                <a:spcPct val="80000"/>
              </a:lnSpc>
            </a:pPr>
            <a:endParaRPr lang="en-US" sz="1100" dirty="0">
              <a:latin typeface="Times New Roman" charset="0"/>
              <a:ea typeface="MS PGothic" charset="0"/>
            </a:endParaRPr>
          </a:p>
          <a:p>
            <a:pPr>
              <a:lnSpc>
                <a:spcPct val="80000"/>
              </a:lnSpc>
            </a:pPr>
            <a:r>
              <a:rPr lang="en-US" sz="1100" dirty="0">
                <a:latin typeface="Times New Roman" charset="0"/>
                <a:ea typeface="MS PGothic" charset="0"/>
              </a:rPr>
              <a:t>For example, whenever problems arise and you are brought to the table, there are opportunities to teach others and to learn from them. This may include discussing and/or taking action related to general school problems (e.g., daily problems related to attendance, discipline, bullying, drugs, pregnancy), crisis events, or a specific child’s behavior, emotional, and learning problems. While the focus often is on a specific event or individual, the opportunity is not only to enhance understanding of how to deal with the specific case but how to clarify some general principles and rethink practices to prevent and correct subsequent problems.</a:t>
            </a:r>
          </a:p>
          <a:p>
            <a:pPr marL="0" lvl="1" defTabSz="465887">
              <a:defRPr/>
            </a:pPr>
            <a:r>
              <a:rPr lang="en-US" sz="1100" dirty="0">
                <a:ea typeface="MS PGothic" charset="0"/>
                <a:cs typeface="MS PGothic" charset="0"/>
              </a:rPr>
              <a:t>Being fully integrated into the school’s culture </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26</a:t>
            </a:fld>
            <a:endParaRPr lang="en-US"/>
          </a:p>
        </p:txBody>
      </p:sp>
    </p:spTree>
    <p:extLst>
      <p:ext uri="{BB962C8B-B14F-4D97-AF65-F5344CB8AC3E}">
        <p14:creationId xmlns:p14="http://schemas.microsoft.com/office/powerpoint/2010/main" val="2471171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MS PGothic" charset="0"/>
              </a:rPr>
              <a:t>a “tug of war” is not usually helpful for anyone.  Understand that all these key players in the student’s life have something to offer.  Many even wear more than one “hat” and take on a few roles when working with students with special needs.  The important thing to remember is to work as a team and gather support from one another with the common goal of assisting the student.</a:t>
            </a:r>
          </a:p>
          <a:p>
            <a:endParaRPr lang="en-US" dirty="0"/>
          </a:p>
          <a:p>
            <a:r>
              <a:rPr lang="en-US" dirty="0"/>
              <a:t>You may not sit on a team per se, but by connecting and making strong relationships with the different school stakeholders, you are in essence creating the team you need.  You are the linchpin that links these various members together. </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Cambria" panose="02040503050406030204" pitchFamily="18" charset="0"/>
              </a:rPr>
              <a:t>CLEARLY DEFINE YOUR ROLE: </a:t>
            </a:r>
            <a:r>
              <a:rPr lang="en-US" altLang="en-US" dirty="0">
                <a:solidFill>
                  <a:schemeClr val="tx1"/>
                </a:solidFill>
                <a:latin typeface="Cambria" panose="02040503050406030204" pitchFamily="18" charset="0"/>
              </a:rPr>
              <a:t>School administrators,  parents with special interests, teachers or others may feel their agenda ought to be the school counseling  program’s priority. The results often lead to confusion and criticisms when they are disappointed.</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dirty="0">
              <a:latin typeface="Times New Roman" charset="0"/>
              <a:ea typeface="MS PGothic" charset="0"/>
              <a:cs typeface="Times New Roman"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dirty="0">
                <a:latin typeface="Times New Roman" charset="0"/>
                <a:ea typeface="MS PGothic" charset="0"/>
                <a:cs typeface="Times New Roman" charset="0"/>
              </a:rPr>
              <a:t>Research is coming out now on School Connectedness.  Having at least one adult at school take an interest in a child</a:t>
            </a:r>
            <a:r>
              <a:rPr lang="ja-JP" altLang="en-US" dirty="0">
                <a:latin typeface="Times New Roman" charset="0"/>
                <a:ea typeface="MS PGothic" charset="0"/>
                <a:cs typeface="Times New Roman" charset="0"/>
              </a:rPr>
              <a:t>’</a:t>
            </a:r>
            <a:r>
              <a:rPr lang="en-US" altLang="ja-JP" dirty="0">
                <a:latin typeface="Times New Roman" charset="0"/>
                <a:ea typeface="MS PGothic" charset="0"/>
                <a:cs typeface="Times New Roman" charset="0"/>
              </a:rPr>
              <a:t>s life.  EXAMPLE:  Advisory groups, Buddy System:  WIN/WIN for students and faculty alike.</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27</a:t>
            </a:fld>
            <a:endParaRPr lang="en-US"/>
          </a:p>
        </p:txBody>
      </p:sp>
    </p:spTree>
    <p:extLst>
      <p:ext uri="{BB962C8B-B14F-4D97-AF65-F5344CB8AC3E}">
        <p14:creationId xmlns:p14="http://schemas.microsoft.com/office/powerpoint/2010/main" val="341173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296" y="4415789"/>
            <a:ext cx="6789372" cy="4771155"/>
          </a:xfrm>
        </p:spPr>
        <p:txBody>
          <a:bodyPr/>
          <a:lstStyle/>
          <a:p>
            <a:pPr>
              <a:lnSpc>
                <a:spcPct val="80000"/>
              </a:lnSpc>
            </a:pPr>
            <a:r>
              <a:rPr lang="en-US" sz="1100" dirty="0">
                <a:latin typeface="Times New Roman" charset="0"/>
                <a:ea typeface="MS PGothic" charset="0"/>
              </a:rPr>
              <a:t>How do you get started in a closed system and effect change or offer support?  Both a “top down” and “bottom up” approach work well.</a:t>
            </a:r>
          </a:p>
          <a:p>
            <a:pPr>
              <a:lnSpc>
                <a:spcPct val="80000"/>
              </a:lnSpc>
            </a:pPr>
            <a:endParaRPr lang="en-US" sz="1100" dirty="0">
              <a:latin typeface="Times New Roman" charset="0"/>
              <a:ea typeface="MS PGothic" charset="0"/>
            </a:endParaRPr>
          </a:p>
          <a:p>
            <a:pPr>
              <a:lnSpc>
                <a:spcPct val="80000"/>
              </a:lnSpc>
            </a:pPr>
            <a:r>
              <a:rPr lang="en-US" sz="1100" b="1" u="sng" dirty="0">
                <a:latin typeface="Times New Roman" charset="0"/>
                <a:ea typeface="MS PGothic" charset="0"/>
              </a:rPr>
              <a:t>Top Down Approach</a:t>
            </a:r>
          </a:p>
          <a:p>
            <a:pPr>
              <a:lnSpc>
                <a:spcPct val="80000"/>
              </a:lnSpc>
            </a:pPr>
            <a:r>
              <a:rPr lang="en-US" sz="1100" dirty="0">
                <a:latin typeface="Times New Roman" charset="0"/>
                <a:ea typeface="MS PGothic" charset="0"/>
              </a:rPr>
              <a:t>  Meeting with the administration to gain understanding of needs they have already identified and schedule formal trainings on topics that reflect those needs.  For example, trainings on Signs and Symptoms of Student At Risk or  or How to Handle Disruptive Behavior in the Classroom may be helpful for all staff.  When the trainings are scheduled with the assistance of the administration, this shows “buy-in” and support from those in charge.</a:t>
            </a:r>
          </a:p>
          <a:p>
            <a:pPr>
              <a:lnSpc>
                <a:spcPct val="80000"/>
              </a:lnSpc>
            </a:pPr>
            <a:endParaRPr lang="en-US" sz="1100" dirty="0">
              <a:latin typeface="Times New Roman" charset="0"/>
              <a:ea typeface="MS PGothic" charset="0"/>
            </a:endParaRPr>
          </a:p>
          <a:p>
            <a:pPr>
              <a:lnSpc>
                <a:spcPct val="80000"/>
              </a:lnSpc>
            </a:pPr>
            <a:r>
              <a:rPr lang="en-US" sz="1100" b="1" u="sng" dirty="0">
                <a:latin typeface="Times New Roman" charset="0"/>
                <a:ea typeface="MS PGothic" charset="0"/>
              </a:rPr>
              <a:t>Bottom up Approach</a:t>
            </a:r>
          </a:p>
          <a:p>
            <a:pPr>
              <a:lnSpc>
                <a:spcPct val="80000"/>
              </a:lnSpc>
            </a:pPr>
            <a:r>
              <a:rPr lang="en-US" sz="1100" dirty="0">
                <a:latin typeface="Times New Roman" charset="0"/>
                <a:ea typeface="MS PGothic" charset="0"/>
              </a:rPr>
              <a:t>  Teachers do not generally have much free time and may be accustomed to new programs coming and going.  Therefore, is helpful to be introduced as a resource at a time when many are in attendance.  School-wide staff meetings are a good place to reach a large part of the staff.  Also, schools are likely to have grade team leaders and/or a few teachers that are the “go to” teachers and whom others respect.  Meeting with these teachers to explain what resources you have to offer and gaining their “buy-in” about the importance of a mental health perspective when working with youth may aid in reaching others.</a:t>
            </a:r>
          </a:p>
          <a:p>
            <a:pPr>
              <a:lnSpc>
                <a:spcPct val="80000"/>
              </a:lnSpc>
            </a:pPr>
            <a:endParaRPr lang="en-US" sz="1100" dirty="0">
              <a:latin typeface="Times New Roman" charset="0"/>
              <a:ea typeface="MS PGothic" charset="0"/>
            </a:endParaRPr>
          </a:p>
          <a:p>
            <a:pPr>
              <a:lnSpc>
                <a:spcPct val="80000"/>
              </a:lnSpc>
            </a:pPr>
            <a:r>
              <a:rPr lang="en-US" sz="1100" b="1" dirty="0">
                <a:latin typeface="Times New Roman" charset="0"/>
                <a:ea typeface="MS PGothic" charset="0"/>
              </a:rPr>
              <a:t>Professional</a:t>
            </a:r>
            <a:r>
              <a:rPr lang="en-US" sz="1100" dirty="0">
                <a:latin typeface="Times New Roman" charset="0"/>
                <a:ea typeface="MS PGothic" charset="0"/>
              </a:rPr>
              <a:t>: We often forget about what is professional behavior when in a school.  Yelling, discussing confidential information openly, and being rude to clients would most likely be frowned upon in an regular office setting.  </a:t>
            </a:r>
          </a:p>
          <a:p>
            <a:pPr>
              <a:lnSpc>
                <a:spcPct val="80000"/>
              </a:lnSpc>
            </a:pPr>
            <a:r>
              <a:rPr lang="en-US" sz="1100" dirty="0">
                <a:latin typeface="Times New Roman" charset="0"/>
                <a:ea typeface="MS PGothic" charset="0"/>
              </a:rPr>
              <a:t>Prepared: Having information on various topics readily available is helpful.</a:t>
            </a:r>
          </a:p>
          <a:p>
            <a:pPr>
              <a:lnSpc>
                <a:spcPct val="80000"/>
              </a:lnSpc>
            </a:pPr>
            <a:r>
              <a:rPr lang="en-US" sz="1100" dirty="0">
                <a:latin typeface="Times New Roman" charset="0"/>
                <a:ea typeface="MS PGothic" charset="0"/>
              </a:rPr>
              <a:t>Reliable:  Follow-though on requested services or resources is critical in building relationships.  The saying “do what you say you are going to do” may be applied here.       </a:t>
            </a:r>
          </a:p>
          <a:p>
            <a:pPr>
              <a:lnSpc>
                <a:spcPct val="80000"/>
              </a:lnSpc>
            </a:pPr>
            <a:endParaRPr lang="en-US" sz="1100" dirty="0">
              <a:latin typeface="Times New Roman" charset="0"/>
              <a:ea typeface="MS PGothic" charset="0"/>
            </a:endParaRPr>
          </a:p>
          <a:p>
            <a:pPr>
              <a:lnSpc>
                <a:spcPct val="80000"/>
              </a:lnSpc>
            </a:pPr>
            <a:r>
              <a:rPr lang="en-US" sz="1100" dirty="0">
                <a:latin typeface="Times New Roman" charset="0"/>
                <a:ea typeface="MS PGothic" charset="0"/>
              </a:rPr>
              <a:t>Here’s where we can see another example of Winnicott’s </a:t>
            </a:r>
            <a:r>
              <a:rPr lang="en-US" sz="1100" b="1" dirty="0">
                <a:latin typeface="Times New Roman" charset="0"/>
                <a:ea typeface="MS PGothic" charset="0"/>
              </a:rPr>
              <a:t>Good Enough Mother as we did in </a:t>
            </a:r>
            <a:r>
              <a:rPr lang="en-US" sz="1100" dirty="0">
                <a:latin typeface="Times New Roman" charset="0"/>
                <a:ea typeface="MS PGothic" charset="0"/>
              </a:rPr>
              <a:t>the Treatment Plan: Reliable, Consistent, Caring, Safety, Predictability:</a:t>
            </a:r>
          </a:p>
          <a:p>
            <a:pPr>
              <a:lnSpc>
                <a:spcPct val="80000"/>
              </a:lnSpc>
            </a:pPr>
            <a:r>
              <a:rPr lang="en-US" sz="1100" dirty="0">
                <a:latin typeface="Times New Roman" charset="0"/>
                <a:ea typeface="MS PGothic" charset="0"/>
              </a:rPr>
              <a:t>Key to being a good enough school social worker and meet the needs of the school.  Like the GEM must meet the needs of the infant, the GESSW must meet the needs of the school in a caring, consistent reliable and predictable way.  More on this when we get to).</a:t>
            </a:r>
          </a:p>
          <a:p>
            <a:endParaRPr lang="en-US" sz="1100"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28</a:t>
            </a:fld>
            <a:endParaRPr lang="en-US"/>
          </a:p>
        </p:txBody>
      </p:sp>
    </p:spTree>
    <p:extLst>
      <p:ext uri="{BB962C8B-B14F-4D97-AF65-F5344CB8AC3E}">
        <p14:creationId xmlns:p14="http://schemas.microsoft.com/office/powerpoint/2010/main" val="141759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ea typeface="MS PGothic" charset="0"/>
              </a:rPr>
              <a:t>One of the ways to think about your work is that of a </a:t>
            </a:r>
            <a:r>
              <a:rPr lang="en-US" b="1" dirty="0">
                <a:latin typeface="Times New Roman" charset="0"/>
                <a:ea typeface="MS PGothic" charset="0"/>
              </a:rPr>
              <a:t>public relations expert</a:t>
            </a:r>
            <a:r>
              <a:rPr lang="en-US" dirty="0">
                <a:latin typeface="Times New Roman" charset="0"/>
                <a:ea typeface="MS PGothic" charset="0"/>
              </a:rPr>
              <a:t>.  It can be a lot to ask of a teacher to remember that the school clinician from an outside agency feels like a guest in somebody else’s house.  Teachers are very busy and overwhelmed! Therefore important to take some time to develop a relationship with the teacher (in person or in the form of a letter). </a:t>
            </a:r>
          </a:p>
          <a:p>
            <a:r>
              <a:rPr lang="en-US" dirty="0">
                <a:latin typeface="Times New Roman" charset="0"/>
                <a:ea typeface="MS PGothic" charset="0"/>
              </a:rPr>
              <a:t>For example, when asking for teachers to fill out an assessment form:</a:t>
            </a:r>
          </a:p>
          <a:p>
            <a:pPr lvl="1">
              <a:buFontTx/>
              <a:buChar char="•"/>
            </a:pPr>
            <a:r>
              <a:rPr lang="en-US" dirty="0">
                <a:latin typeface="Times New Roman" charset="0"/>
                <a:ea typeface="MS PGothic" charset="0"/>
              </a:rPr>
              <a:t>Emphasis how teacher's feedback is invaluable.</a:t>
            </a:r>
          </a:p>
          <a:p>
            <a:pPr lvl="1">
              <a:buFontTx/>
              <a:buChar char="•"/>
            </a:pPr>
            <a:r>
              <a:rPr lang="en-US" dirty="0">
                <a:latin typeface="Times New Roman" charset="0"/>
                <a:ea typeface="MS PGothic" charset="0"/>
              </a:rPr>
              <a:t>Introduce the screening tool to them. (What it measures, how it is helpful in treatment)</a:t>
            </a:r>
          </a:p>
          <a:p>
            <a:pPr lvl="1">
              <a:buFontTx/>
              <a:buChar char="•"/>
            </a:pPr>
            <a:r>
              <a:rPr lang="en-US" dirty="0">
                <a:latin typeface="Times New Roman" charset="0"/>
                <a:ea typeface="MS PGothic" charset="0"/>
              </a:rPr>
              <a:t>Explain that obviously it is difficult to meet with teachers on an everyday basis and how assessment/screening tools are effective in maintaining this communication.</a:t>
            </a:r>
          </a:p>
          <a:p>
            <a:pPr lvl="1">
              <a:buFontTx/>
              <a:buChar char="•"/>
            </a:pPr>
            <a:r>
              <a:rPr lang="en-US" dirty="0">
                <a:latin typeface="Times New Roman" charset="0"/>
                <a:ea typeface="MS PGothic" charset="0"/>
              </a:rPr>
              <a:t>Explain that as an assessment tool, it will be administered at different intervals to ensure that child's needs are being met through treatment.</a:t>
            </a:r>
          </a:p>
          <a:p>
            <a:pPr lvl="1">
              <a:buFontTx/>
              <a:buChar char="•"/>
            </a:pPr>
            <a:r>
              <a:rPr lang="en-US" dirty="0">
                <a:latin typeface="Times New Roman" charset="0"/>
                <a:ea typeface="MS PGothic" charset="0"/>
              </a:rPr>
              <a:t>Offer the teacher the opportunity to get feedback from the results.</a:t>
            </a:r>
          </a:p>
          <a:p>
            <a:pPr lvl="1"/>
            <a:r>
              <a:rPr lang="en-US" dirty="0">
                <a:latin typeface="Times New Roman" charset="0"/>
                <a:ea typeface="MS PGothic" charset="0"/>
              </a:rPr>
              <a:t>Reframing your supportive services as a </a:t>
            </a:r>
            <a:r>
              <a:rPr lang="en-US" i="1" dirty="0">
                <a:latin typeface="Times New Roman" charset="0"/>
                <a:ea typeface="MS PGothic" charset="0"/>
              </a:rPr>
              <a:t>Learning Resource</a:t>
            </a:r>
            <a:r>
              <a:rPr lang="en-US" dirty="0">
                <a:latin typeface="Times New Roman" charset="0"/>
                <a:ea typeface="MS PGothic" charset="0"/>
              </a:rPr>
              <a:t>, can also help clarify your role. </a:t>
            </a:r>
          </a:p>
          <a:p>
            <a:endParaRPr lang="en-US" dirty="0">
              <a:latin typeface="Times New Roman" charset="0"/>
              <a:ea typeface="MS PGothic" charset="0"/>
            </a:endParaRPr>
          </a:p>
          <a:p>
            <a:r>
              <a:rPr lang="en-US" dirty="0">
                <a:latin typeface="Times New Roman" charset="0"/>
                <a:ea typeface="MS PGothic" charset="0"/>
              </a:rPr>
              <a:t>Showing appreciation to teachers for completing measures and offering their input  (i.e. send thank you notes to teachers for completing assessments</a:t>
            </a:r>
          </a:p>
          <a:p>
            <a:endParaRPr lang="en-US" dirty="0">
              <a:latin typeface="Times New Roman" charset="0"/>
              <a:ea typeface="MS PGothic" charset="0"/>
            </a:endParaRPr>
          </a:p>
          <a:p>
            <a:endParaRPr lang="en-US" sz="1000" dirty="0">
              <a:latin typeface="Times New Roman"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29</a:t>
            </a:fld>
            <a:endParaRPr lang="en-US"/>
          </a:p>
        </p:txBody>
      </p:sp>
    </p:spTree>
    <p:extLst>
      <p:ext uri="{BB962C8B-B14F-4D97-AF65-F5344CB8AC3E}">
        <p14:creationId xmlns:p14="http://schemas.microsoft.com/office/powerpoint/2010/main" val="169275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r>
              <a:rPr lang="en-US" sz="1100" dirty="0">
                <a:solidFill>
                  <a:srgbClr val="000000"/>
                </a:solidFill>
                <a:latin typeface="Calibri" panose="020F0502020204030204" pitchFamily="34" charset="0"/>
                <a:ea typeface="Calibri" panose="020F0502020204030204" pitchFamily="34" charset="0"/>
              </a:rPr>
              <a:t>START HERE Modeled after our successful Telehealth Program, Year 1</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3465928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1062" y="4415790"/>
            <a:ext cx="6351028" cy="4784651"/>
          </a:xfrm>
        </p:spPr>
        <p:txBody>
          <a:bodyPr/>
          <a:lstStyle/>
          <a:p>
            <a:pPr>
              <a:lnSpc>
                <a:spcPct val="80000"/>
              </a:lnSpc>
            </a:pPr>
            <a:r>
              <a:rPr lang="en-US" sz="900" b="1" i="1" dirty="0">
                <a:latin typeface="Times New Roman" charset="0"/>
                <a:ea typeface="MS PGothic" charset="0"/>
              </a:rPr>
              <a:t>Mail Boxes, Bulletin Boards, and Electronic Communications</a:t>
            </a:r>
            <a:endParaRPr lang="en-US" sz="900" dirty="0">
              <a:latin typeface="Times New Roman" charset="0"/>
              <a:ea typeface="MS PGothic" charset="0"/>
            </a:endParaRPr>
          </a:p>
          <a:p>
            <a:pPr>
              <a:lnSpc>
                <a:spcPct val="80000"/>
              </a:lnSpc>
            </a:pPr>
            <a:r>
              <a:rPr lang="en-US" sz="900" dirty="0">
                <a:latin typeface="Times New Roman" charset="0"/>
                <a:ea typeface="MS PGothic" charset="0"/>
              </a:rPr>
              <a:t>Easily digested materials can be distributed through staff mail boxes, displayed on bulletin boards, incorporated into websites, sent as emails, and so forth. When the information also is appropriate for students and families, it can be distributed in classrooms and at other sites throughout the school and community and sent home.</a:t>
            </a:r>
            <a:endParaRPr lang="en-US" sz="900" b="1" i="1" dirty="0">
              <a:latin typeface="Times New Roman" charset="0"/>
              <a:ea typeface="MS PGothic" charset="0"/>
            </a:endParaRPr>
          </a:p>
          <a:p>
            <a:pPr>
              <a:lnSpc>
                <a:spcPct val="80000"/>
              </a:lnSpc>
            </a:pPr>
            <a:r>
              <a:rPr lang="en-US" sz="900" b="1" i="1" dirty="0">
                <a:latin typeface="Times New Roman" charset="0"/>
                <a:ea typeface="MS PGothic" charset="0"/>
              </a:rPr>
              <a:t>Newsletters</a:t>
            </a:r>
            <a:endParaRPr lang="en-US" sz="900" dirty="0">
              <a:latin typeface="Times New Roman" charset="0"/>
              <a:ea typeface="MS PGothic" charset="0"/>
            </a:endParaRPr>
          </a:p>
          <a:p>
            <a:pPr>
              <a:lnSpc>
                <a:spcPct val="80000"/>
              </a:lnSpc>
            </a:pPr>
            <a:r>
              <a:rPr lang="en-US" sz="900" dirty="0">
                <a:latin typeface="Times New Roman" charset="0"/>
                <a:ea typeface="MS PGothic" charset="0"/>
              </a:rPr>
              <a:t>Addressing psychosocial concerns can be at least a periodic if not regular feature in all newspapers associated with the school. A special newsletter related to such matters also is a possibility.</a:t>
            </a:r>
            <a:endParaRPr lang="en-US" sz="900" b="1" i="1" dirty="0">
              <a:latin typeface="Times New Roman" charset="0"/>
              <a:ea typeface="MS PGothic" charset="0"/>
            </a:endParaRPr>
          </a:p>
          <a:p>
            <a:pPr>
              <a:lnSpc>
                <a:spcPct val="80000"/>
              </a:lnSpc>
            </a:pPr>
            <a:r>
              <a:rPr lang="en-US" sz="900" b="1" i="1" dirty="0">
                <a:latin typeface="Times New Roman" charset="0"/>
                <a:ea typeface="MS PGothic" charset="0"/>
              </a:rPr>
              <a:t>Special Displays</a:t>
            </a:r>
          </a:p>
          <a:p>
            <a:pPr>
              <a:lnSpc>
                <a:spcPct val="80000"/>
              </a:lnSpc>
            </a:pPr>
            <a:r>
              <a:rPr lang="en-US" sz="900" dirty="0">
                <a:latin typeface="Times New Roman" charset="0"/>
                <a:ea typeface="MS PGothic" charset="0"/>
              </a:rPr>
              <a:t>Identify, create, and use every available place that provides an opportunity to display information, ideas, resources, etc. This includes existing bulletin boards and other display areas, as well as working to create new bulletin boards and display areas. Places for displays include classrooms, halls, staff rooms, student libraries, cafeteria, auditorium, multipurpose rooms, front offices and waiting areas, administrative and support staff offices, parent centers, gymnasiums, recreation areas, and anyplace else staff (students and parents) will see the material.</a:t>
            </a:r>
            <a:endParaRPr lang="en-US" sz="900" b="1" i="1" dirty="0">
              <a:latin typeface="Times New Roman" charset="0"/>
              <a:ea typeface="MS PGothic" charset="0"/>
            </a:endParaRPr>
          </a:p>
          <a:p>
            <a:pPr>
              <a:lnSpc>
                <a:spcPct val="80000"/>
              </a:lnSpc>
            </a:pPr>
            <a:r>
              <a:rPr lang="en-US" sz="900" i="1" u="sng" dirty="0">
                <a:latin typeface="Times New Roman" charset="0"/>
                <a:ea typeface="MS PGothic" charset="0"/>
              </a:rPr>
              <a:t>Staff Meetings and Workshops</a:t>
            </a:r>
            <a:endParaRPr lang="en-US" sz="900" u="sng" dirty="0">
              <a:latin typeface="Times New Roman" charset="0"/>
              <a:ea typeface="MS PGothic" charset="0"/>
            </a:endParaRPr>
          </a:p>
          <a:p>
            <a:pPr>
              <a:lnSpc>
                <a:spcPct val="80000"/>
              </a:lnSpc>
            </a:pPr>
            <a:r>
              <a:rPr lang="en-US" sz="900" dirty="0">
                <a:latin typeface="Times New Roman" charset="0"/>
                <a:ea typeface="MS PGothic" charset="0"/>
              </a:rPr>
              <a:t>The challenges here are to expand the focus and get a fair share of time on the schedule.  For the most part, the tendency is to think about in-service as something that only happens at staff meetings after general school business is addressed or at special workshops and classes. However, the time allotted usually is minimal, and the main focus is on how to teach academics better. </a:t>
            </a:r>
          </a:p>
          <a:p>
            <a:pPr>
              <a:lnSpc>
                <a:spcPct val="80000"/>
              </a:lnSpc>
            </a:pPr>
            <a:r>
              <a:rPr lang="en-US" sz="900" dirty="0">
                <a:latin typeface="Times New Roman" charset="0"/>
                <a:ea typeface="MS PGothic" charset="0"/>
              </a:rPr>
              <a:t>Any time allowed for topics related to addressing barriers to learning and teaching is sparse and marginalized. Mental health concerns usually are discussed only when problems are manifested on a large-scale and experienced by the school staff as pressing.  </a:t>
            </a:r>
          </a:p>
          <a:p>
            <a:pPr>
              <a:lnSpc>
                <a:spcPct val="80000"/>
              </a:lnSpc>
            </a:pPr>
            <a:r>
              <a:rPr lang="en-US" sz="900" dirty="0">
                <a:latin typeface="Times New Roman" charset="0"/>
                <a:ea typeface="MS PGothic" charset="0"/>
              </a:rPr>
              <a:t>This form of in-service may take different forms, including consultation, mentoring and tutoring, and modeling while teaming together to address problems. For teachers, some of the most powerful ways to learn is for support staff to work with them in the classroom for a period of time while new approaches and learned and instituted.  </a:t>
            </a:r>
            <a:endParaRPr lang="en-US" sz="900" b="1" i="1" dirty="0">
              <a:latin typeface="Times New Roman" charset="0"/>
              <a:ea typeface="MS PGothic" charset="0"/>
            </a:endParaRPr>
          </a:p>
          <a:p>
            <a:pPr>
              <a:lnSpc>
                <a:spcPct val="80000"/>
              </a:lnSpc>
            </a:pPr>
            <a:r>
              <a:rPr lang="en-US" sz="900" b="1" i="1" dirty="0">
                <a:latin typeface="Times New Roman" charset="0"/>
                <a:ea typeface="MS PGothic" charset="0"/>
              </a:rPr>
              <a:t>Lunch “Brown Bags” and Office Hours</a:t>
            </a:r>
            <a:endParaRPr lang="en-US" sz="900" dirty="0">
              <a:latin typeface="Times New Roman" charset="0"/>
              <a:ea typeface="MS PGothic" charset="0"/>
            </a:endParaRPr>
          </a:p>
          <a:p>
            <a:pPr>
              <a:lnSpc>
                <a:spcPct val="80000"/>
              </a:lnSpc>
            </a:pPr>
            <a:r>
              <a:rPr lang="en-US" sz="900" dirty="0">
                <a:latin typeface="Times New Roman" charset="0"/>
                <a:ea typeface="MS PGothic" charset="0"/>
              </a:rPr>
              <a:t>Informal and optional opportunities for sharing, teaching, and learning include offering periodic presentations and interchanges during lunch (e.g., perhaps bringing in community expertise to stimulate interest and show the breadth of support available or focusing on a specific reading/topic) and holding a regular open “office hour” each week for staff who want to learn more.</a:t>
            </a:r>
          </a:p>
          <a:p>
            <a:endParaRPr lang="en-US" sz="900" dirty="0"/>
          </a:p>
          <a:p>
            <a:r>
              <a:rPr lang="en-US" sz="900" dirty="0"/>
              <a:t>Understand how to obtain and maintain good mental</a:t>
            </a:r>
          </a:p>
          <a:p>
            <a:r>
              <a:rPr lang="en-US" sz="900" dirty="0"/>
              <a:t>health</a:t>
            </a:r>
          </a:p>
          <a:p>
            <a:r>
              <a:rPr lang="en-US" sz="900" dirty="0"/>
              <a:t>• Understand and identify mental disorders and their</a:t>
            </a:r>
          </a:p>
          <a:p>
            <a:r>
              <a:rPr lang="en-US" sz="900" dirty="0"/>
              <a:t>treatments</a:t>
            </a:r>
          </a:p>
          <a:p>
            <a:r>
              <a:rPr lang="en-US" sz="900" dirty="0"/>
              <a:t>• Decrease stigma</a:t>
            </a:r>
          </a:p>
          <a:p>
            <a:r>
              <a:rPr lang="en-US" sz="900" dirty="0"/>
              <a:t>• Enhance help-seeking efficacy: know where to go;</a:t>
            </a:r>
          </a:p>
          <a:p>
            <a:r>
              <a:rPr lang="en-US" sz="900" dirty="0"/>
              <a:t>know when to go; know what to expect when you get</a:t>
            </a:r>
          </a:p>
          <a:p>
            <a:r>
              <a:rPr lang="en-US" sz="900" dirty="0"/>
              <a:t>there; know how to increase likelihood of “best</a:t>
            </a:r>
          </a:p>
          <a:p>
            <a:r>
              <a:rPr lang="en-US" sz="900" dirty="0"/>
              <a:t>available care” (skills and tools)</a:t>
            </a:r>
          </a:p>
          <a:p>
            <a:endParaRPr lang="en-US" sz="900" dirty="0"/>
          </a:p>
          <a:p>
            <a:r>
              <a:rPr lang="en-US" sz="900" dirty="0"/>
              <a:t>Offering a range of mental health literacy interventions at the community level (e.g., wellness campaigns, embedding services within educational programs, and providing information on websites) can empower families and community members to take action for better mental health (</a:t>
            </a:r>
            <a:r>
              <a:rPr lang="en-US" sz="900" dirty="0" err="1"/>
              <a:t>Jorm</a:t>
            </a:r>
            <a:r>
              <a:rPr lang="en-US" sz="900" dirty="0"/>
              <a:t>, 2012). Mental health literacy training programs, now widely available, can also empower school staff and families with skills to recognize and assist children or students experiencing mental health needs and better prepare them to make appropriate referrals. Increasingly, these mental health literacy programs are being implemented in schools and play an important role in Tier 1 MTSS programming (see </a:t>
            </a:r>
            <a:r>
              <a:rPr lang="en-US" sz="900" dirty="0" err="1"/>
              <a:t>Clauss</a:t>
            </a:r>
            <a:r>
              <a:rPr lang="en-US" sz="900" dirty="0"/>
              <a:t>-Ehlers et al., 2020). Further, offering mental health services in the school setting may be met with less stigma than in a traditional, community-based mental health setting (Hoover et al., 2019). Additionally, there are fewer barriers to school-based services when the child or student does not have to leave the setting to attend appointments, so children or students may be more willing to receive mental health services (</a:t>
            </a:r>
            <a:r>
              <a:rPr lang="en-US" sz="900" dirty="0" err="1"/>
              <a:t>Clauss</a:t>
            </a:r>
            <a:r>
              <a:rPr lang="en-US" sz="900" dirty="0"/>
              <a:t>-Ehlers et al., 2020). </a:t>
            </a:r>
          </a:p>
          <a:p>
            <a:endParaRPr lang="en-US" sz="900" dirty="0"/>
          </a:p>
          <a:p>
            <a:r>
              <a:rPr lang="en-US" sz="900" b="1" i="1" dirty="0"/>
              <a:t>Action Steps for Educators </a:t>
            </a:r>
            <a:endParaRPr lang="en-US" sz="900" dirty="0"/>
          </a:p>
          <a:p>
            <a:r>
              <a:rPr lang="en-US" sz="900" b="1" dirty="0"/>
              <a:t>Model understanding and appreciation for mental health and mental health challenges. </a:t>
            </a:r>
            <a:r>
              <a:rPr lang="en-US" sz="900" dirty="0"/>
              <a:t>School and program leaders, teachers, and staff set the tone about the acceptance and importance of mental health. A consistent message should be shared by all school and program staff that taking care of mental health is just as important as caring for physical health. Challenges are common and are even more prevalent since the pandemic. When school and program staff model the ways people have addressed them on a personal level it helps to reduce stigma and increase supportive discussions and actions among staff, children or students and families. </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30</a:t>
            </a:fld>
            <a:endParaRPr lang="en-US"/>
          </a:p>
        </p:txBody>
      </p:sp>
    </p:spTree>
    <p:extLst>
      <p:ext uri="{BB962C8B-B14F-4D97-AF65-F5344CB8AC3E}">
        <p14:creationId xmlns:p14="http://schemas.microsoft.com/office/powerpoint/2010/main" val="2929985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p>
          <a:p>
            <a:endParaRPr lang="en-US" dirty="0"/>
          </a:p>
          <a:p>
            <a:r>
              <a:rPr lang="en-US" dirty="0"/>
              <a:t>Relaxation Station; The Stress Spot</a:t>
            </a:r>
          </a:p>
          <a:p>
            <a:endParaRPr lang="en-US" dirty="0"/>
          </a:p>
          <a:p>
            <a:r>
              <a:rPr lang="en-US" dirty="0"/>
              <a:t>Linkages to mental health providers</a:t>
            </a:r>
          </a:p>
          <a:p>
            <a:endParaRPr lang="en-US" dirty="0"/>
          </a:p>
          <a:p>
            <a:r>
              <a:rPr lang="en-US" dirty="0"/>
              <a:t>Resources in the community: what’s around, who do you call, intakes, </a:t>
            </a:r>
            <a:r>
              <a:rPr lang="en-US" dirty="0" err="1"/>
              <a:t>etcs</a:t>
            </a:r>
            <a:endParaRPr lang="en-US" dirty="0"/>
          </a:p>
          <a:p>
            <a:endParaRPr lang="en-US" dirty="0"/>
          </a:p>
          <a:p>
            <a:r>
              <a:rPr lang="en-US" dirty="0"/>
              <a:t>Don’t do enough to celebrate the littlest success for the entire campus</a:t>
            </a:r>
          </a:p>
        </p:txBody>
      </p:sp>
      <p:sp>
        <p:nvSpPr>
          <p:cNvPr id="4" name="Slide Number Placeholder 3"/>
          <p:cNvSpPr>
            <a:spLocks noGrp="1"/>
          </p:cNvSpPr>
          <p:nvPr>
            <p:ph type="sldNum" sz="quarter" idx="10"/>
          </p:nvPr>
        </p:nvSpPr>
        <p:spPr/>
        <p:txBody>
          <a:bodyPr/>
          <a:lstStyle/>
          <a:p>
            <a:fld id="{3316BB9A-CAEF-7B42-A755-A3A6EF5F2836}" type="slidenum">
              <a:rPr lang="en-US" smtClean="0"/>
              <a:pPr/>
              <a:t>31</a:t>
            </a:fld>
            <a:endParaRPr lang="en-US"/>
          </a:p>
        </p:txBody>
      </p:sp>
    </p:spTree>
    <p:extLst>
      <p:ext uri="{BB962C8B-B14F-4D97-AF65-F5344CB8AC3E}">
        <p14:creationId xmlns:p14="http://schemas.microsoft.com/office/powerpoint/2010/main" val="196425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recognition that mental health is only part of the answer </a:t>
            </a:r>
          </a:p>
          <a:p>
            <a:endParaRPr lang="en-US" dirty="0"/>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Plan together from the start</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Clarify the vision</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Take time to know each other</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Set ground rules</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Start small and build gradually</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Tend the relationships</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Involve parents as partners</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Clarify roles &amp; responsibility</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Share decision making</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Prepare team to work together</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Stay flexible</a:t>
            </a:r>
          </a:p>
          <a:p>
            <a:pPr marL="171450" indent="-171450" eaLnBrk="1" hangingPunct="1">
              <a:buFont typeface="Arial" panose="020B0604020202020204" pitchFamily="34" charset="0"/>
              <a:buChar char="•"/>
              <a:defRPr/>
            </a:pPr>
            <a:r>
              <a:rPr lang="en-US" dirty="0">
                <a:effectLst>
                  <a:outerShdw dir="2700000" sx="0" sy="0" algn="tl">
                    <a:srgbClr val="000000"/>
                  </a:outerShdw>
                </a:effectLst>
                <a:latin typeface="Palatino Linotype" charset="0"/>
                <a:ea typeface="MS PGothic" charset="0"/>
              </a:rPr>
              <a:t>Be strategic</a:t>
            </a:r>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t>32</a:t>
            </a:fld>
            <a:endParaRPr lang="en-US"/>
          </a:p>
        </p:txBody>
      </p:sp>
    </p:spTree>
    <p:extLst>
      <p:ext uri="{BB962C8B-B14F-4D97-AF65-F5344CB8AC3E}">
        <p14:creationId xmlns:p14="http://schemas.microsoft.com/office/powerpoint/2010/main" val="3278518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3972666" y="8831898"/>
            <a:ext cx="3037734" cy="464503"/>
          </a:xfrm>
          <a:prstGeom prst="rect">
            <a:avLst/>
          </a:prstGeom>
          <a:noFill/>
        </p:spPr>
        <p:txBody>
          <a:bodyPr/>
          <a:lstStyle/>
          <a:p>
            <a:fld id="{A7ED3DF6-0198-49C3-B4AD-747CDA292366}" type="slidenum">
              <a:rPr lang="en-US" altLang="en-US" smtClean="0"/>
              <a:pPr/>
              <a:t>33</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89819" y="4415157"/>
            <a:ext cx="5997822" cy="4648200"/>
          </a:xfrm>
          <a:prstGeom prst="rect">
            <a:avLst/>
          </a:prstGeom>
          <a:noFill/>
          <a:ln w="9525"/>
        </p:spPr>
        <p:txBody>
          <a:bodyPr/>
          <a:lstStyle/>
          <a:p>
            <a:pPr>
              <a:defRPr/>
            </a:pPr>
            <a:r>
              <a:rPr lang="en-US" altLang="en-US" sz="1000" dirty="0">
                <a:latin typeface="Cambria" panose="02040503050406030204" pitchFamily="18" charset="0"/>
              </a:rPr>
              <a:t>Without parental release of information the mental health provider is not able to share individual child information related to SBMH activities. </a:t>
            </a:r>
          </a:p>
          <a:p>
            <a:pPr>
              <a:defRPr/>
            </a:pPr>
            <a:endParaRPr lang="en-US" altLang="en-US" sz="1000" dirty="0">
              <a:latin typeface="Cambria" panose="02040503050406030204" pitchFamily="18" charset="0"/>
            </a:endParaRPr>
          </a:p>
          <a:p>
            <a:pPr>
              <a:defRPr/>
            </a:pPr>
            <a:r>
              <a:rPr lang="en-US" altLang="en-US" sz="1000" dirty="0">
                <a:latin typeface="Cambria" panose="02040503050406030204" pitchFamily="18" charset="0"/>
              </a:rPr>
              <a:t>Confidentiality provisions prevent the improper dissemination of information about children and families that might increase the likelihood of discrimination against them.</a:t>
            </a:r>
          </a:p>
          <a:p>
            <a:pPr marL="161747"/>
            <a:r>
              <a:rPr lang="en-US" sz="1000" dirty="0"/>
              <a:t>Audience: </a:t>
            </a:r>
          </a:p>
          <a:p>
            <a:pPr marL="161747" defTabSz="912859">
              <a:buClr>
                <a:srgbClr val="000000"/>
              </a:buClr>
              <a:defRPr/>
            </a:pPr>
            <a:r>
              <a:rPr lang="en-US" sz="1000" dirty="0"/>
              <a:t>Longer presentations. Most appropriate</a:t>
            </a:r>
            <a:r>
              <a:rPr lang="en-US" sz="1000" baseline="0" dirty="0"/>
              <a:t> for school-based or school-facing staff: P</a:t>
            </a:r>
            <a:r>
              <a:rPr lang="en-US" sz="1000" dirty="0"/>
              <a:t>rovider orientations,</a:t>
            </a:r>
            <a:r>
              <a:rPr lang="en-US" sz="1000" baseline="0" dirty="0"/>
              <a:t> Consultant and Manager orientations or information sessions (within SMH)</a:t>
            </a:r>
            <a:endParaRPr lang="en-US" sz="1000" dirty="0"/>
          </a:p>
          <a:p>
            <a:endParaRPr lang="en-US" altLang="en-US" sz="1000" dirty="0"/>
          </a:p>
          <a:p>
            <a:r>
              <a:rPr lang="en-US" altLang="en-US" sz="1000" dirty="0"/>
              <a:t>Talking Points:</a:t>
            </a:r>
          </a:p>
          <a:p>
            <a:pPr eaLnBrk="1" hangingPunct="1">
              <a:spcBef>
                <a:spcPct val="0"/>
              </a:spcBef>
            </a:pPr>
            <a:r>
              <a:rPr lang="en-US" altLang="en-US" sz="1000" dirty="0"/>
              <a:t>Students may avoid seeking mental health services in schools, if they believe that information will get back to their teachers, parents, or peers.   What information or records can be shared between school staff and clinic staff? </a:t>
            </a:r>
          </a:p>
          <a:p>
            <a:r>
              <a:rPr lang="en-US" altLang="en-US" sz="1000" dirty="0"/>
              <a:t>Given </a:t>
            </a:r>
            <a:r>
              <a:rPr lang="en-US" altLang="en-US" sz="1000" u="sng" dirty="0"/>
              <a:t>informed </a:t>
            </a:r>
            <a:r>
              <a:rPr lang="en-US" altLang="en-US" sz="1000" dirty="0"/>
              <a:t>parental consent, most anything is allowable. Informed consent reflects parental understanding about what will be shared and how the information would/could be used. The consent cannot be generic. It must be specific and updated to reflect current records and reports. Consider this an ongoing process that must be built into the relationship with the student/parent. In addressing this sensitive area, generally it is helpful in establishing a strong partnership that approaches this question first as, “What information is needed by staff from each system to more effectively do their job?” Once the partners reach consensus on the specifics of this information they can address how to go about discussing with the parent the what, who and how that leads to informed consent. </a:t>
            </a:r>
          </a:p>
          <a:p>
            <a:endParaRPr lang="en-US" altLang="en-US" sz="1000" dirty="0"/>
          </a:p>
          <a:p>
            <a:r>
              <a:rPr lang="en-US" altLang="en-US" sz="1000" dirty="0"/>
              <a:t>Clinics are governed by Section 3313 of the Mental Hygiene law and HIPAA. They would be required to obtain an additional consent of the parent to release the records related to any assessment conducted as a result of screening or any other reason. If the parent does not consent, the clinic is prohibited from releasing the record to the school district. </a:t>
            </a:r>
          </a:p>
          <a:p>
            <a:endParaRPr lang="en-US" altLang="en-US" dirty="0"/>
          </a:p>
          <a:p>
            <a:endParaRPr lang="en-US" altLang="en-US" dirty="0"/>
          </a:p>
        </p:txBody>
      </p:sp>
    </p:spTree>
    <p:extLst>
      <p:ext uri="{BB962C8B-B14F-4D97-AF65-F5344CB8AC3E}">
        <p14:creationId xmlns:p14="http://schemas.microsoft.com/office/powerpoint/2010/main" val="2191583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73813"/>
            <a:ext cx="5609588" cy="3660537"/>
          </a:xfrm>
          <a:prstGeom prst="rect">
            <a:avLst/>
          </a:prstGeom>
        </p:spPr>
        <p:txBody>
          <a:bodyPr/>
          <a:lstStyle/>
          <a:p>
            <a:pPr marL="161747"/>
            <a:r>
              <a:rPr lang="en-US"/>
              <a:t>Audience: </a:t>
            </a:r>
          </a:p>
          <a:p>
            <a:pPr marL="161747" defTabSz="912859">
              <a:buClr>
                <a:srgbClr val="000000"/>
              </a:buClr>
              <a:defRPr/>
            </a:pPr>
            <a:r>
              <a:rPr lang="en-US"/>
              <a:t>Longer presentations. Most appropriate</a:t>
            </a:r>
            <a:r>
              <a:rPr lang="en-US" baseline="0"/>
              <a:t> for school-based or school-facing staff: P</a:t>
            </a:r>
            <a:r>
              <a:rPr lang="en-US"/>
              <a:t>rovider orientations,</a:t>
            </a:r>
            <a:r>
              <a:rPr lang="en-US" baseline="0"/>
              <a:t> Consultant and Manager orientations or information sessions (within SMH)</a:t>
            </a:r>
            <a:endParaRPr lang="en-US"/>
          </a:p>
          <a:p>
            <a:endParaRPr lang="en-US" altLang="en-US"/>
          </a:p>
          <a:p>
            <a:r>
              <a:rPr lang="en-US" altLang="en-US"/>
              <a:t>Talking Points:</a:t>
            </a:r>
          </a:p>
          <a:p>
            <a:endParaRPr lang="en-US" altLang="en-US"/>
          </a:p>
          <a:p>
            <a:endParaRPr lang="en-US" altLang="en-US"/>
          </a:p>
          <a:p>
            <a:r>
              <a:rPr lang="en-US" altLang="en-US"/>
              <a:t>References:</a:t>
            </a:r>
          </a:p>
          <a:p>
            <a:endParaRPr lang="en-US"/>
          </a:p>
          <a:p>
            <a:endParaRPr lang="en-US"/>
          </a:p>
        </p:txBody>
      </p:sp>
    </p:spTree>
    <p:extLst>
      <p:ext uri="{BB962C8B-B14F-4D97-AF65-F5344CB8AC3E}">
        <p14:creationId xmlns:p14="http://schemas.microsoft.com/office/powerpoint/2010/main" val="2243842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73813"/>
            <a:ext cx="5609588" cy="3660537"/>
          </a:xfrm>
          <a:prstGeom prst="rect">
            <a:avLst/>
          </a:prstGeom>
        </p:spPr>
        <p:txBody>
          <a:bodyPr/>
          <a:lstStyle/>
          <a:p>
            <a:pPr marL="161747"/>
            <a:r>
              <a:rPr lang="en-US"/>
              <a:t>Audience: </a:t>
            </a:r>
          </a:p>
          <a:p>
            <a:pPr marL="161747" defTabSz="912859">
              <a:buClr>
                <a:srgbClr val="000000"/>
              </a:buClr>
              <a:defRPr/>
            </a:pPr>
            <a:r>
              <a:rPr lang="en-US"/>
              <a:t>Longer presentations. Most appropriate</a:t>
            </a:r>
            <a:r>
              <a:rPr lang="en-US" baseline="0"/>
              <a:t> for school-based or school-facing staff: P</a:t>
            </a:r>
            <a:r>
              <a:rPr lang="en-US"/>
              <a:t>rovider orientations,</a:t>
            </a:r>
            <a:r>
              <a:rPr lang="en-US" baseline="0"/>
              <a:t> Consultant and Manager orientations or information sessions (within SMH)</a:t>
            </a:r>
            <a:endParaRPr lang="en-US"/>
          </a:p>
          <a:p>
            <a:endParaRPr lang="en-US" altLang="en-US"/>
          </a:p>
          <a:p>
            <a:r>
              <a:rPr lang="en-US" altLang="en-US"/>
              <a:t>Talking Points:</a:t>
            </a:r>
          </a:p>
          <a:p>
            <a:endParaRPr lang="en-US" altLang="en-US"/>
          </a:p>
          <a:p>
            <a:endParaRPr lang="en-US" altLang="en-US"/>
          </a:p>
          <a:p>
            <a:r>
              <a:rPr lang="en-US" altLang="en-US"/>
              <a:t>References:</a:t>
            </a:r>
          </a:p>
          <a:p>
            <a:endParaRPr lang="en-US"/>
          </a:p>
          <a:p>
            <a:endParaRPr lang="en-US"/>
          </a:p>
        </p:txBody>
      </p:sp>
    </p:spTree>
    <p:extLst>
      <p:ext uri="{BB962C8B-B14F-4D97-AF65-F5344CB8AC3E}">
        <p14:creationId xmlns:p14="http://schemas.microsoft.com/office/powerpoint/2010/main" val="620212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0563" y="4473790"/>
            <a:ext cx="5609276" cy="3660562"/>
          </a:xfrm>
          <a:prstGeom prst="rect">
            <a:avLst/>
          </a:prstGeom>
        </p:spPr>
        <p:txBody>
          <a:bodyPr/>
          <a:lstStyle/>
          <a:p>
            <a:pPr marL="1588" indent="-1588">
              <a:lnSpc>
                <a:spcPct val="150000"/>
              </a:lnSpc>
            </a:pPr>
            <a:r>
              <a:rPr lang="en-US" altLang="en-US" sz="1200" dirty="0">
                <a:latin typeface="Cambria" panose="02040503050406030204" pitchFamily="18" charset="0"/>
              </a:rPr>
              <a:t>By aligning mental health programs with the school’s mission and school improvement plan, we can: </a:t>
            </a:r>
          </a:p>
          <a:p>
            <a:pPr marL="1588" indent="-1588">
              <a:lnSpc>
                <a:spcPct val="150000"/>
              </a:lnSpc>
            </a:pPr>
            <a:endParaRPr lang="en-US" altLang="en-US" sz="1200" dirty="0">
              <a:latin typeface="Cambria" panose="02040503050406030204" pitchFamily="18" charset="0"/>
            </a:endParaRPr>
          </a:p>
          <a:p>
            <a:pPr marL="1588" indent="-1588">
              <a:lnSpc>
                <a:spcPct val="150000"/>
              </a:lnSpc>
            </a:pPr>
            <a:r>
              <a:rPr lang="en-US" altLang="en-US" sz="1200" dirty="0">
                <a:latin typeface="Cambria" panose="02040503050406030204" pitchFamily="18" charset="0"/>
              </a:rPr>
              <a:t>Be partners and leaders working toward systemic change</a:t>
            </a:r>
          </a:p>
          <a:p>
            <a:pPr marL="1588" indent="-1588">
              <a:lnSpc>
                <a:spcPct val="150000"/>
              </a:lnSpc>
            </a:pPr>
            <a:r>
              <a:rPr lang="en-US" altLang="en-US" sz="1200" dirty="0">
                <a:latin typeface="Cambria" panose="02040503050406030204" pitchFamily="18" charset="0"/>
              </a:rPr>
              <a:t>Ensure equity and access</a:t>
            </a:r>
          </a:p>
          <a:p>
            <a:pPr marL="1588" indent="-1588">
              <a:lnSpc>
                <a:spcPct val="150000"/>
              </a:lnSpc>
            </a:pPr>
            <a:r>
              <a:rPr lang="en-US" altLang="en-US" sz="1200" dirty="0">
                <a:latin typeface="Cambria" panose="02040503050406030204" pitchFamily="18" charset="0"/>
              </a:rPr>
              <a:t>Promote academic, career and personal/ social development for </a:t>
            </a:r>
            <a:r>
              <a:rPr lang="en-US" altLang="en-US" sz="1200" b="1" i="1" dirty="0">
                <a:latin typeface="Cambria" panose="02040503050406030204" pitchFamily="18" charset="0"/>
              </a:rPr>
              <a:t>every student</a:t>
            </a:r>
          </a:p>
          <a:p>
            <a:pPr marL="161752"/>
            <a:endParaRPr lang="en-US" dirty="0"/>
          </a:p>
          <a:p>
            <a:pPr marL="161752"/>
            <a:endParaRPr lang="en-US" dirty="0"/>
          </a:p>
          <a:p>
            <a:pPr marL="161752"/>
            <a:endParaRPr lang="en-US" dirty="0"/>
          </a:p>
          <a:p>
            <a:pPr marL="161752"/>
            <a:r>
              <a:rPr lang="en-US" dirty="0"/>
              <a:t>Audience: </a:t>
            </a:r>
          </a:p>
          <a:p>
            <a:pPr marL="161752"/>
            <a:r>
              <a:rPr lang="en-US" dirty="0"/>
              <a:t>Appropriate</a:t>
            </a:r>
            <a:r>
              <a:rPr lang="en-US" baseline="0" dirty="0"/>
              <a:t> for a</a:t>
            </a:r>
            <a:r>
              <a:rPr lang="en-US" dirty="0"/>
              <a:t>ny</a:t>
            </a:r>
            <a:r>
              <a:rPr lang="en-US" baseline="0" dirty="0"/>
              <a:t> presentation</a:t>
            </a:r>
          </a:p>
          <a:p>
            <a:pPr marL="161752"/>
            <a:endParaRPr lang="en-US" dirty="0"/>
          </a:p>
          <a:p>
            <a:pPr marL="161752"/>
            <a:r>
              <a:rPr lang="en-US" dirty="0"/>
              <a:t>Talking points:</a:t>
            </a:r>
          </a:p>
          <a:p>
            <a:r>
              <a:rPr lang="en-US" dirty="0"/>
              <a:t>***If</a:t>
            </a:r>
            <a:r>
              <a:rPr lang="en-US" baseline="0" dirty="0"/>
              <a:t> the facilitator does not know an answer, get contact information and follow up. Do not answer if you do not know.***</a:t>
            </a:r>
            <a:endParaRPr lang="en-US" dirty="0"/>
          </a:p>
        </p:txBody>
      </p:sp>
    </p:spTree>
    <p:extLst>
      <p:ext uri="{BB962C8B-B14F-4D97-AF65-F5344CB8AC3E}">
        <p14:creationId xmlns:p14="http://schemas.microsoft.com/office/powerpoint/2010/main" val="376953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6438"/>
            <a:ext cx="6197600" cy="3486150"/>
          </a:xfrm>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a:t>Good Afternoon everyone and welcome to: </a:t>
            </a:r>
            <a:r>
              <a:rPr lang="en-US" sz="1800" b="1" i="1" dirty="0">
                <a:cs typeface="Helvetica Neue"/>
              </a:rPr>
              <a:t>SCHOOL AS CLIENT</a:t>
            </a:r>
            <a:r>
              <a:rPr lang="en-US" sz="1400" b="1" dirty="0">
                <a:cs typeface="Helvetica Neue"/>
              </a:rPr>
              <a:t>:</a:t>
            </a:r>
            <a:r>
              <a:rPr lang="en-US" sz="1400" b="1" cap="small" dirty="0">
                <a:cs typeface="Helvetica Neue"/>
              </a:rPr>
              <a:t> </a:t>
            </a:r>
            <a:r>
              <a:rPr lang="en-US" sz="1200" i="1" cap="small" dirty="0">
                <a:cs typeface="Helvetica Neue"/>
              </a:rPr>
              <a:t>Mental Health Services For Improving  School Culture</a:t>
            </a:r>
            <a:endParaRPr lang="en-US" dirty="0"/>
          </a:p>
          <a:p>
            <a:endParaRPr lang="en-US" dirty="0"/>
          </a:p>
          <a:p>
            <a:r>
              <a:rPr lang="en-US" dirty="0"/>
              <a:t>I will be using the terms: clinician, social worker, counselor interchangeably throughout the webinar today. </a:t>
            </a:r>
          </a:p>
          <a:p>
            <a:r>
              <a:rPr lang="en-US" dirty="0"/>
              <a:t>		</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4</a:t>
            </a:fld>
            <a:endParaRPr lang="en-US"/>
          </a:p>
        </p:txBody>
      </p:sp>
    </p:spTree>
    <p:extLst>
      <p:ext uri="{BB962C8B-B14F-4D97-AF65-F5344CB8AC3E}">
        <p14:creationId xmlns:p14="http://schemas.microsoft.com/office/powerpoint/2010/main" val="352246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046462"/>
          </a:xfrm>
        </p:spPr>
        <p:txBody>
          <a:bodyPr/>
          <a:lstStyle/>
          <a:p>
            <a:pPr>
              <a:buFontTx/>
              <a:buChar char="•"/>
            </a:pPr>
            <a:r>
              <a:rPr lang="en-US" dirty="0">
                <a:latin typeface="Times New Roman" charset="0"/>
                <a:ea typeface="MS PGothic" charset="0"/>
              </a:rPr>
              <a:t>There are many positive outcomes by having mental health services on-site in the schools.  I’m sure you are all familiar with them. I wanted to highlight treatment modality: parents don’t have to miss work taking their children to an out pt. community clinic and kids don’t miss school. Services on Premises – Like Dinners – Baked on Premises. </a:t>
            </a:r>
          </a:p>
          <a:p>
            <a:pPr>
              <a:buFontTx/>
              <a:buChar char="•"/>
            </a:pPr>
            <a:endParaRPr lang="en-US" dirty="0">
              <a:latin typeface="Times New Roman" charset="0"/>
              <a:ea typeface="MS PGothic" charset="0"/>
            </a:endParaRPr>
          </a:p>
          <a:p>
            <a:pPr>
              <a:buFontTx/>
              <a:buChar char="•"/>
            </a:pPr>
            <a:r>
              <a:rPr lang="en-US" dirty="0">
                <a:latin typeface="Times New Roman" charset="0"/>
                <a:ea typeface="MS PGothic" charset="0"/>
              </a:rPr>
              <a:t>studies indicate that those in counseling or treatment do better in improving their grades and academic achievement (minimizes barriers to learning).</a:t>
            </a:r>
          </a:p>
          <a:p>
            <a:pPr>
              <a:buFontTx/>
              <a:buChar char="•"/>
            </a:pPr>
            <a:endParaRPr lang="en-US" dirty="0">
              <a:latin typeface="Times New Roman" charset="0"/>
              <a:ea typeface="MS PGothic" charset="0"/>
            </a:endParaRPr>
          </a:p>
          <a:p>
            <a:pPr>
              <a:buFontTx/>
              <a:buChar char="•"/>
            </a:pPr>
            <a:r>
              <a:rPr lang="en-US" dirty="0">
                <a:latin typeface="Times New Roman" charset="0"/>
                <a:ea typeface="MS PGothic" charset="0"/>
              </a:rPr>
              <a:t>Both Parents and Teachers gain greater insight to mental health issues and therefore Parents can gain more confidence and parent more competently; teachers can manage their classrooms more effectively. I look for the </a:t>
            </a:r>
            <a:r>
              <a:rPr lang="en-US" b="1" dirty="0">
                <a:latin typeface="Times New Roman" charset="0"/>
                <a:ea typeface="MS PGothic" charset="0"/>
              </a:rPr>
              <a:t>SECONDARY GAIN </a:t>
            </a:r>
            <a:r>
              <a:rPr lang="en-US" dirty="0">
                <a:latin typeface="Times New Roman" charset="0"/>
                <a:ea typeface="MS PGothic" charset="0"/>
              </a:rPr>
              <a:t>– not only are kids getting the services and treatment that they need, stronger ties for families and schools, WIN-WIN </a:t>
            </a:r>
            <a:endParaRPr lang="en-US" altLang="ja-JP" dirty="0">
              <a:latin typeface="Times New Roman" charset="0"/>
              <a:ea typeface="MS PGothic" charset="0"/>
            </a:endParaRPr>
          </a:p>
          <a:p>
            <a:pPr>
              <a:buFontTx/>
              <a:buChar char="•"/>
            </a:pPr>
            <a:endParaRPr lang="en-US" dirty="0">
              <a:latin typeface="Times New Roman" charset="0"/>
              <a:ea typeface="MS PGothic" charset="0"/>
            </a:endParaRPr>
          </a:p>
          <a:p>
            <a:pPr>
              <a:buFontTx/>
              <a:buChar char="•"/>
            </a:pPr>
            <a:endParaRPr lang="en-US" dirty="0">
              <a:latin typeface="Times New Roman" charset="0"/>
              <a:ea typeface="MS PGothic" charset="0"/>
              <a:cs typeface="Times New Roman" charset="0"/>
            </a:endParaRPr>
          </a:p>
          <a:p>
            <a:endParaRPr lang="en-US" dirty="0"/>
          </a:p>
          <a:p>
            <a:pPr marL="158482" defTabSz="912859">
              <a:buClr>
                <a:srgbClr val="000000"/>
              </a:buClr>
              <a:defRPr/>
            </a:pPr>
            <a:endParaRPr lang="en-US" dirty="0"/>
          </a:p>
          <a:p>
            <a:pPr marL="158482" defTabSz="912859">
              <a:buClr>
                <a:srgbClr val="000000"/>
              </a:buClr>
              <a:defRPr/>
            </a:pPr>
            <a:endParaRPr lang="en-US" dirty="0"/>
          </a:p>
          <a:p>
            <a:pPr marL="158482" defTabSz="912859">
              <a:buClr>
                <a:srgbClr val="000000"/>
              </a:buClr>
              <a:defRPr/>
            </a:pPr>
            <a:endParaRPr lang="en-US" dirty="0"/>
          </a:p>
          <a:p>
            <a:pPr marL="158482" defTabSz="912859">
              <a:buClr>
                <a:srgbClr val="000000"/>
              </a:buClr>
              <a:defRPr/>
            </a:pPr>
            <a:endParaRPr lang="en-US" dirty="0"/>
          </a:p>
          <a:p>
            <a:endParaRPr lang="en-US" sz="2800" dirty="0">
              <a:solidFill>
                <a:schemeClr val="accent2">
                  <a:lumMod val="50000"/>
                </a:schemeClr>
              </a:solidFill>
            </a:endParaRPr>
          </a:p>
          <a:p>
            <a:pPr marL="257162" indent="-257162">
              <a:buFont typeface="Arial" panose="020B0604020202020204" pitchFamily="34" charset="0"/>
              <a:buChar char="•"/>
            </a:pPr>
            <a:endParaRPr lang="en-US" sz="2800" dirty="0">
              <a:solidFill>
                <a:schemeClr val="accent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98A1E3EA-81BC-401B-967E-188EEBC34DF1}" type="slidenum">
              <a:rPr lang="en-US" smtClean="0"/>
              <a:t>5</a:t>
            </a:fld>
            <a:endParaRPr lang="en-US"/>
          </a:p>
        </p:txBody>
      </p:sp>
    </p:spTree>
    <p:extLst>
      <p:ext uri="{BB962C8B-B14F-4D97-AF65-F5344CB8AC3E}">
        <p14:creationId xmlns:p14="http://schemas.microsoft.com/office/powerpoint/2010/main" val="169661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charset="0"/>
                <a:ea typeface="MS PGothic" charset="0"/>
              </a:rPr>
              <a:t>It’s important to consider these 3 points: </a:t>
            </a:r>
          </a:p>
          <a:p>
            <a:pPr>
              <a:spcBef>
                <a:spcPct val="0"/>
              </a:spcBef>
            </a:pPr>
            <a:endParaRPr lang="en-US" dirty="0">
              <a:latin typeface="Times New Roman" charset="0"/>
              <a:ea typeface="MS PGothic" charset="0"/>
            </a:endParaRPr>
          </a:p>
          <a:p>
            <a:pPr>
              <a:spcBef>
                <a:spcPct val="0"/>
              </a:spcBef>
            </a:pPr>
            <a:r>
              <a:rPr lang="en-US" dirty="0">
                <a:latin typeface="Times New Roman" charset="0"/>
                <a:ea typeface="MS PGothic" charset="0"/>
              </a:rPr>
              <a:t>1. </a:t>
            </a:r>
            <a:r>
              <a:rPr lang="en-US" i="1" dirty="0">
                <a:latin typeface="Times New Roman" charset="0"/>
                <a:ea typeface="MS PGothic" charset="0"/>
              </a:rPr>
              <a:t>Learning and mental health are inextricably intertwined – School goals are mental health goals, and vice versa. I encourage you all to convey to your schools but also to LISTEN FOR </a:t>
            </a:r>
            <a:r>
              <a:rPr lang="mr-IN" i="1" dirty="0">
                <a:latin typeface="Times New Roman" charset="0"/>
                <a:ea typeface="MS PGothic" charset="0"/>
              </a:rPr>
              <a:t>–</a:t>
            </a:r>
            <a:r>
              <a:rPr lang="en-US" i="1" dirty="0">
                <a:latin typeface="Times New Roman" charset="0"/>
                <a:ea typeface="MS PGothic" charset="0"/>
              </a:rPr>
              <a:t> those opportunities that come up in</a:t>
            </a:r>
            <a:r>
              <a:rPr lang="en-US" i="1" baseline="0" dirty="0">
                <a:latin typeface="Times New Roman" charset="0"/>
                <a:ea typeface="MS PGothic" charset="0"/>
              </a:rPr>
              <a:t> meetings for buy-in and promotion.</a:t>
            </a:r>
            <a:endParaRPr lang="en-US" i="1" dirty="0">
              <a:latin typeface="Times New Roman" charset="0"/>
              <a:ea typeface="MS PGothic" charset="0"/>
            </a:endParaRPr>
          </a:p>
          <a:p>
            <a:pPr>
              <a:spcBef>
                <a:spcPct val="0"/>
              </a:spcBef>
            </a:pPr>
            <a:endParaRPr lang="en-US" dirty="0">
              <a:latin typeface="Times New Roman" charset="0"/>
              <a:ea typeface="MS PGothic" charset="0"/>
            </a:endParaRPr>
          </a:p>
          <a:p>
            <a:pPr>
              <a:spcBef>
                <a:spcPct val="0"/>
              </a:spcBef>
            </a:pPr>
            <a:r>
              <a:rPr lang="en-US" dirty="0">
                <a:latin typeface="Times New Roman" charset="0"/>
                <a:ea typeface="MS PGothic" charset="0"/>
              </a:rPr>
              <a:t>2. </a:t>
            </a:r>
            <a:r>
              <a:rPr lang="en-US" i="1" dirty="0">
                <a:latin typeface="Times New Roman" charset="0"/>
                <a:ea typeface="MS PGothic" charset="0"/>
              </a:rPr>
              <a:t>Given the amount of need and the lack of unlimited resources</a:t>
            </a:r>
            <a:r>
              <a:rPr lang="en-US" i="1" baseline="0" dirty="0">
                <a:latin typeface="Times New Roman" charset="0"/>
                <a:ea typeface="MS PGothic" charset="0"/>
              </a:rPr>
              <a:t> and the current high demand for those resources,</a:t>
            </a:r>
            <a:r>
              <a:rPr lang="en-US" i="1" dirty="0">
                <a:latin typeface="Times New Roman" charset="0"/>
                <a:ea typeface="MS PGothic" charset="0"/>
              </a:rPr>
              <a:t> a focus on improving natural contexts in which children learn is critical.</a:t>
            </a:r>
          </a:p>
          <a:p>
            <a:pPr>
              <a:spcBef>
                <a:spcPct val="0"/>
              </a:spcBef>
            </a:pPr>
            <a:endParaRPr lang="en-US" dirty="0">
              <a:latin typeface="Times New Roman" charset="0"/>
              <a:ea typeface="MS PGothic" charset="0"/>
            </a:endParaRPr>
          </a:p>
          <a:p>
            <a:pPr>
              <a:spcBef>
                <a:spcPct val="0"/>
              </a:spcBef>
            </a:pPr>
            <a:r>
              <a:rPr lang="en-US" dirty="0">
                <a:latin typeface="Times New Roman" charset="0"/>
                <a:ea typeface="MS PGothic" charset="0"/>
              </a:rPr>
              <a:t>3. </a:t>
            </a:r>
            <a:r>
              <a:rPr lang="en-US" i="1" dirty="0">
                <a:latin typeface="Times New Roman" charset="0"/>
                <a:ea typeface="MS PGothic" charset="0"/>
              </a:rPr>
              <a:t>With school organization and collaboration with community and school mental health resources, schools can incorporate feasible and effective practices into natural contexts and can make a difference in the lives of children</a:t>
            </a:r>
          </a:p>
          <a:p>
            <a:pPr>
              <a:spcBef>
                <a:spcPct val="0"/>
              </a:spcBef>
            </a:pPr>
            <a:endParaRPr lang="en-US" dirty="0">
              <a:latin typeface="Times New Roman" charset="0"/>
              <a:ea typeface="MS PGothic" charset="0"/>
            </a:endParaRPr>
          </a:p>
          <a:p>
            <a:r>
              <a:rPr lang="en-US" dirty="0"/>
              <a:t>So how do they currently do this?  Let’s do  a quick exercise and you’ll see where I’m going with this.</a:t>
            </a:r>
          </a:p>
        </p:txBody>
      </p:sp>
      <p:sp>
        <p:nvSpPr>
          <p:cNvPr id="4" name="Slide Number Placeholder 3"/>
          <p:cNvSpPr>
            <a:spLocks noGrp="1"/>
          </p:cNvSpPr>
          <p:nvPr>
            <p:ph type="sldNum" sz="quarter" idx="10"/>
          </p:nvPr>
        </p:nvSpPr>
        <p:spPr/>
        <p:txBody>
          <a:bodyPr/>
          <a:lstStyle/>
          <a:p>
            <a:fld id="{3316BB9A-CAEF-7B42-A755-A3A6EF5F2836}" type="slidenum">
              <a:rPr lang="en-US" smtClean="0"/>
              <a:pPr/>
              <a:t>6</a:t>
            </a:fld>
            <a:endParaRPr lang="en-US"/>
          </a:p>
        </p:txBody>
      </p:sp>
    </p:spTree>
    <p:extLst>
      <p:ext uri="{BB962C8B-B14F-4D97-AF65-F5344CB8AC3E}">
        <p14:creationId xmlns:p14="http://schemas.microsoft.com/office/powerpoint/2010/main" val="64272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LP to MONITOR</a:t>
            </a:r>
          </a:p>
        </p:txBody>
      </p:sp>
      <p:sp>
        <p:nvSpPr>
          <p:cNvPr id="4" name="Slide Number Placeholder 3"/>
          <p:cNvSpPr>
            <a:spLocks noGrp="1"/>
          </p:cNvSpPr>
          <p:nvPr>
            <p:ph type="sldNum" sz="quarter" idx="10"/>
          </p:nvPr>
        </p:nvSpPr>
        <p:spPr/>
        <p:txBody>
          <a:bodyPr/>
          <a:lstStyle/>
          <a:p>
            <a:fld id="{3316BB9A-CAEF-7B42-A755-A3A6EF5F2836}" type="slidenum">
              <a:rPr lang="en-US" smtClean="0"/>
              <a:pPr/>
              <a:t>7</a:t>
            </a:fld>
            <a:endParaRPr lang="en-US"/>
          </a:p>
        </p:txBody>
      </p:sp>
    </p:spTree>
    <p:extLst>
      <p:ext uri="{BB962C8B-B14F-4D97-AF65-F5344CB8AC3E}">
        <p14:creationId xmlns:p14="http://schemas.microsoft.com/office/powerpoint/2010/main" val="254669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various resources and programs: which ones wouldn’t you put in?  Do they lead to academic success; emotional integrity?  Keep this image as we move to the next point.</a:t>
            </a:r>
          </a:p>
        </p:txBody>
      </p:sp>
      <p:sp>
        <p:nvSpPr>
          <p:cNvPr id="4" name="Slide Number Placeholder 3"/>
          <p:cNvSpPr>
            <a:spLocks noGrp="1"/>
          </p:cNvSpPr>
          <p:nvPr>
            <p:ph type="sldNum" sz="quarter" idx="10"/>
          </p:nvPr>
        </p:nvSpPr>
        <p:spPr/>
        <p:txBody>
          <a:bodyPr/>
          <a:lstStyle/>
          <a:p>
            <a:fld id="{3316BB9A-CAEF-7B42-A755-A3A6EF5F2836}" type="slidenum">
              <a:rPr lang="en-US" smtClean="0"/>
              <a:pPr/>
              <a:t>8</a:t>
            </a:fld>
            <a:endParaRPr lang="en-US"/>
          </a:p>
        </p:txBody>
      </p:sp>
    </p:spTree>
    <p:extLst>
      <p:ext uri="{BB962C8B-B14F-4D97-AF65-F5344CB8AC3E}">
        <p14:creationId xmlns:p14="http://schemas.microsoft.com/office/powerpoint/2010/main" val="88826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Times New Roman" charset="0"/>
                <a:ea typeface="MS PGothic" charset="0"/>
              </a:rPr>
              <a:t>There are two things that are very clear in the research and even clearer to teachers, SSW, and principals who work with children in schools.  CLICK</a:t>
            </a:r>
          </a:p>
          <a:p>
            <a:pPr>
              <a:spcBef>
                <a:spcPct val="0"/>
              </a:spcBef>
            </a:pPr>
            <a:endParaRPr lang="en-US" dirty="0">
              <a:latin typeface="Times New Roman" charset="0"/>
              <a:ea typeface="MS PGothic" charset="0"/>
            </a:endParaRPr>
          </a:p>
          <a:p>
            <a:pPr>
              <a:spcBef>
                <a:spcPct val="0"/>
              </a:spcBef>
            </a:pPr>
            <a:r>
              <a:rPr lang="en-US" dirty="0">
                <a:latin typeface="Times New Roman" charset="0"/>
                <a:ea typeface="MS PGothic" charset="0"/>
              </a:rPr>
              <a:t> The </a:t>
            </a:r>
            <a:r>
              <a:rPr lang="en-US" b="1" dirty="0">
                <a:latin typeface="Times New Roman" charset="0"/>
                <a:ea typeface="MS PGothic" charset="0"/>
              </a:rPr>
              <a:t>arrows</a:t>
            </a:r>
            <a:r>
              <a:rPr lang="en-US" dirty="0">
                <a:latin typeface="Times New Roman" charset="0"/>
                <a:ea typeface="MS PGothic" charset="0"/>
              </a:rPr>
              <a:t> go both ways. CLICK Can’t emphasize enough this relation and that schools THINK from an Academic Achievement  </a:t>
            </a:r>
            <a:r>
              <a:rPr lang="en-US" dirty="0" err="1">
                <a:latin typeface="Times New Roman" charset="0"/>
                <a:ea typeface="MS PGothic" charset="0"/>
              </a:rPr>
              <a:t>pov</a:t>
            </a:r>
            <a:r>
              <a:rPr lang="en-US" dirty="0">
                <a:latin typeface="Times New Roman" charset="0"/>
                <a:ea typeface="MS PGothic" charset="0"/>
              </a:rPr>
              <a:t>; we come at it from a MH </a:t>
            </a:r>
            <a:r>
              <a:rPr lang="en-US" dirty="0" err="1">
                <a:latin typeface="Times New Roman" charset="0"/>
                <a:ea typeface="MS PGothic" charset="0"/>
              </a:rPr>
              <a:t>pov</a:t>
            </a:r>
            <a:r>
              <a:rPr lang="en-US" dirty="0">
                <a:latin typeface="Times New Roman" charset="0"/>
                <a:ea typeface="MS PGothic" charset="0"/>
              </a:rPr>
              <a:t> </a:t>
            </a:r>
          </a:p>
          <a:p>
            <a:endParaRPr lang="en-US" dirty="0"/>
          </a:p>
        </p:txBody>
      </p:sp>
      <p:sp>
        <p:nvSpPr>
          <p:cNvPr id="4" name="Slide Number Placeholder 3"/>
          <p:cNvSpPr>
            <a:spLocks noGrp="1"/>
          </p:cNvSpPr>
          <p:nvPr>
            <p:ph type="sldNum" sz="quarter" idx="10"/>
          </p:nvPr>
        </p:nvSpPr>
        <p:spPr/>
        <p:txBody>
          <a:bodyPr/>
          <a:lstStyle/>
          <a:p>
            <a:fld id="{3316BB9A-CAEF-7B42-A755-A3A6EF5F2836}" type="slidenum">
              <a:rPr lang="en-US" smtClean="0"/>
              <a:pPr/>
              <a:t>9</a:t>
            </a:fld>
            <a:endParaRPr lang="en-US"/>
          </a:p>
        </p:txBody>
      </p:sp>
    </p:spTree>
    <p:extLst>
      <p:ext uri="{BB962C8B-B14F-4D97-AF65-F5344CB8AC3E}">
        <p14:creationId xmlns:p14="http://schemas.microsoft.com/office/powerpoint/2010/main" val="128291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accent2">
                    <a:lumMod val="50000"/>
                  </a:schemeClr>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353800" y="6361328"/>
            <a:ext cx="838200" cy="365125"/>
          </a:xfrm>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212272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417456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378135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9">
  <p:cSld name="Custom Layout 9">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380676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171712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accent2">
                    <a:lumMod val="50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F29C8FA-697E-4F3B-8B94-F81999080D45}"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11" y="6231081"/>
            <a:ext cx="3241860" cy="486279"/>
          </a:xfrm>
          <a:prstGeom prst="rect">
            <a:avLst/>
          </a:prstGeom>
        </p:spPr>
      </p:pic>
    </p:spTree>
    <p:extLst>
      <p:ext uri="{BB962C8B-B14F-4D97-AF65-F5344CB8AC3E}">
        <p14:creationId xmlns:p14="http://schemas.microsoft.com/office/powerpoint/2010/main" val="2733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142799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53983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395393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115750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27665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F29C8FA-697E-4F3B-8B94-F81999080D45}" type="slidenum">
              <a:rPr lang="en-US" smtClean="0"/>
              <a:t>‹#›</a:t>
            </a:fld>
            <a:endParaRPr lang="en-US"/>
          </a:p>
        </p:txBody>
      </p:sp>
    </p:spTree>
    <p:extLst>
      <p:ext uri="{BB962C8B-B14F-4D97-AF65-F5344CB8AC3E}">
        <p14:creationId xmlns:p14="http://schemas.microsoft.com/office/powerpoint/2010/main" val="27208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57005" y="6352234"/>
            <a:ext cx="934995"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F29C8FA-697E-4F3B-8B94-F81999080D45}" type="slidenum">
              <a:rPr lang="en-US" smtClean="0"/>
              <a:t>‹#›</a:t>
            </a:fld>
            <a:endParaRPr lang="en-US"/>
          </a:p>
        </p:txBody>
      </p:sp>
      <p:sp>
        <p:nvSpPr>
          <p:cNvPr id="7" name="Rectangle 6">
            <a:extLst>
              <a:ext uri="{FF2B5EF4-FFF2-40B4-BE49-F238E27FC236}">
                <a16:creationId xmlns:a16="http://schemas.microsoft.com/office/drawing/2014/main" id="{833776A1-F859-4A74-87A2-DA7A72E37767}"/>
              </a:ext>
            </a:extLst>
          </p:cNvPr>
          <p:cNvSpPr/>
          <p:nvPr userDrawn="1"/>
        </p:nvSpPr>
        <p:spPr>
          <a:xfrm>
            <a:off x="1" y="0"/>
            <a:ext cx="271849" cy="6858000"/>
          </a:xfrm>
          <a:prstGeom prst="rect">
            <a:avLst/>
          </a:prstGeom>
          <a:solidFill>
            <a:srgbClr val="4F3A25"/>
          </a:solidFill>
        </p:spPr>
        <p:style>
          <a:lnRef idx="0">
            <a:schemeClr val="accent2"/>
          </a:lnRef>
          <a:fillRef idx="3">
            <a:schemeClr val="accent2"/>
          </a:fillRef>
          <a:effectRef idx="3">
            <a:schemeClr val="accent2"/>
          </a:effectRef>
          <a:fontRef idx="minor">
            <a:schemeClr val="lt1"/>
          </a:fontRef>
        </p:style>
        <p:txBody>
          <a:bodyPr lIns="91438" tIns="45719" rIns="91438" bIns="45719" rtlCol="0" anchor="ctr"/>
          <a:lstStyle/>
          <a:p>
            <a:pPr algn="ctr"/>
            <a:endParaRPr lang="es-PR"/>
          </a:p>
        </p:txBody>
      </p:sp>
      <p:sp>
        <p:nvSpPr>
          <p:cNvPr id="8" name="Rectangle 7">
            <a:extLst>
              <a:ext uri="{FF2B5EF4-FFF2-40B4-BE49-F238E27FC236}">
                <a16:creationId xmlns:a16="http://schemas.microsoft.com/office/drawing/2014/main" id="{24CDF25A-E0F7-4E5D-AE52-1A95A3EE1D65}"/>
              </a:ext>
            </a:extLst>
          </p:cNvPr>
          <p:cNvSpPr/>
          <p:nvPr userDrawn="1"/>
        </p:nvSpPr>
        <p:spPr>
          <a:xfrm>
            <a:off x="288328" y="4116"/>
            <a:ext cx="271849" cy="6858000"/>
          </a:xfrm>
          <a:prstGeom prst="rect">
            <a:avLst/>
          </a:prstGeom>
          <a:solidFill>
            <a:srgbClr val="4F3A25"/>
          </a:solidFill>
        </p:spPr>
        <p:style>
          <a:lnRef idx="0">
            <a:schemeClr val="accent2"/>
          </a:lnRef>
          <a:fillRef idx="3">
            <a:schemeClr val="accent2"/>
          </a:fillRef>
          <a:effectRef idx="3">
            <a:schemeClr val="accent2"/>
          </a:effectRef>
          <a:fontRef idx="minor">
            <a:schemeClr val="lt1"/>
          </a:fontRef>
        </p:style>
        <p:txBody>
          <a:bodyPr lIns="91438" tIns="45719" rIns="91438" bIns="45719" rtlCol="0" anchor="ctr"/>
          <a:lstStyle/>
          <a:p>
            <a:pPr algn="ctr"/>
            <a:endParaRPr lang="es-PR"/>
          </a:p>
        </p:txBody>
      </p:sp>
      <p:sp>
        <p:nvSpPr>
          <p:cNvPr id="9" name="Rectangle 8">
            <a:extLst>
              <a:ext uri="{FF2B5EF4-FFF2-40B4-BE49-F238E27FC236}">
                <a16:creationId xmlns:a16="http://schemas.microsoft.com/office/drawing/2014/main" id="{34725219-5FEA-45E0-BA7C-68156E8A99F2}"/>
              </a:ext>
            </a:extLst>
          </p:cNvPr>
          <p:cNvSpPr/>
          <p:nvPr userDrawn="1"/>
        </p:nvSpPr>
        <p:spPr>
          <a:xfrm>
            <a:off x="1" y="6729717"/>
            <a:ext cx="12192000" cy="140641"/>
          </a:xfrm>
          <a:prstGeom prst="rect">
            <a:avLst/>
          </a:prstGeom>
          <a:solidFill>
            <a:srgbClr val="4F3A25"/>
          </a:solidFill>
        </p:spPr>
        <p:style>
          <a:lnRef idx="0">
            <a:schemeClr val="accent2"/>
          </a:lnRef>
          <a:fillRef idx="3">
            <a:schemeClr val="accent2"/>
          </a:fillRef>
          <a:effectRef idx="3">
            <a:schemeClr val="accent2"/>
          </a:effectRef>
          <a:fontRef idx="minor">
            <a:schemeClr val="lt1"/>
          </a:fontRef>
        </p:style>
        <p:txBody>
          <a:bodyPr lIns="91438" tIns="45719" rIns="91438" bIns="45719" rtlCol="0" anchor="ctr"/>
          <a:lstStyle/>
          <a:p>
            <a:pPr algn="ctr"/>
            <a:endParaRPr lang="es-PR"/>
          </a:p>
        </p:txBody>
      </p:sp>
      <p:sp>
        <p:nvSpPr>
          <p:cNvPr id="10" name="Rectangle 9">
            <a:extLst>
              <a:ext uri="{FF2B5EF4-FFF2-40B4-BE49-F238E27FC236}">
                <a16:creationId xmlns:a16="http://schemas.microsoft.com/office/drawing/2014/main" id="{F1ECA8C6-34AB-41F9-A851-253A1C7F8AF3}"/>
              </a:ext>
            </a:extLst>
          </p:cNvPr>
          <p:cNvSpPr/>
          <p:nvPr userDrawn="1"/>
        </p:nvSpPr>
        <p:spPr>
          <a:xfrm>
            <a:off x="229630" y="4116"/>
            <a:ext cx="98855" cy="6858000"/>
          </a:xfrm>
          <a:prstGeom prst="rect">
            <a:avLst/>
          </a:prstGeom>
          <a:solidFill>
            <a:srgbClr val="4F3A25"/>
          </a:solidFill>
        </p:spPr>
        <p:style>
          <a:lnRef idx="0">
            <a:schemeClr val="accent2"/>
          </a:lnRef>
          <a:fillRef idx="3">
            <a:schemeClr val="accent2"/>
          </a:fillRef>
          <a:effectRef idx="3">
            <a:schemeClr val="accent2"/>
          </a:effectRef>
          <a:fontRef idx="minor">
            <a:schemeClr val="lt1"/>
          </a:fontRef>
        </p:style>
        <p:txBody>
          <a:bodyPr lIns="91438" tIns="45719" rIns="91438" bIns="45719" rtlCol="0" anchor="ctr"/>
          <a:lstStyle/>
          <a:p>
            <a:pPr algn="ctr"/>
            <a:endParaRPr lang="es-PR"/>
          </a:p>
        </p:txBody>
      </p:sp>
    </p:spTree>
    <p:extLst>
      <p:ext uri="{BB962C8B-B14F-4D97-AF65-F5344CB8AC3E}">
        <p14:creationId xmlns:p14="http://schemas.microsoft.com/office/powerpoint/2010/main" val="282175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l" defTabSz="914377" rtl="0" eaLnBrk="1" latinLnBrk="0" hangingPunct="1">
        <a:lnSpc>
          <a:spcPct val="90000"/>
        </a:lnSpc>
        <a:spcBef>
          <a:spcPct val="0"/>
        </a:spcBef>
        <a:buNone/>
        <a:defRPr sz="4400" kern="1200">
          <a:solidFill>
            <a:schemeClr val="accent2">
              <a:lumMod val="50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accent2">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accent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choolmentalhealt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8FA4CC-4613-4B2C-8203-2FA2DCC305CC}"/>
              </a:ext>
            </a:extLst>
          </p:cNvPr>
          <p:cNvPicPr>
            <a:picLocks noChangeAspect="1"/>
          </p:cNvPicPr>
          <p:nvPr/>
        </p:nvPicPr>
        <p:blipFill>
          <a:blip r:embed="rId3"/>
          <a:stretch>
            <a:fillRect/>
          </a:stretch>
        </p:blipFill>
        <p:spPr>
          <a:xfrm>
            <a:off x="3334487" y="205593"/>
            <a:ext cx="4741496" cy="1778061"/>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32352" y="2310205"/>
            <a:ext cx="11281696" cy="2240884"/>
          </a:xfrm>
          <a:prstGeom prst="rect">
            <a:avLst/>
          </a:prstGeom>
        </p:spPr>
        <p:txBody>
          <a:bodyPr vert="horz" lIns="91438" tIns="45719" rIns="91438" bIns="45719" rtlCol="0" anchor="b">
            <a:normAutofit fontScale="97500"/>
          </a:bodyPr>
          <a:lstStyle>
            <a:lvl1pPr algn="ctr" defTabSz="914377" rtl="0" eaLnBrk="1" latinLnBrk="0" hangingPunct="1">
              <a:lnSpc>
                <a:spcPct val="90000"/>
              </a:lnSpc>
              <a:spcBef>
                <a:spcPct val="0"/>
              </a:spcBef>
              <a:buNone/>
              <a:defRPr sz="6000" kern="1200">
                <a:solidFill>
                  <a:schemeClr val="accent2">
                    <a:lumMod val="50000"/>
                  </a:schemeClr>
                </a:solidFill>
                <a:latin typeface="+mj-lt"/>
                <a:ea typeface="+mj-ea"/>
                <a:cs typeface="+mj-cs"/>
              </a:defRPr>
            </a:lvl1pPr>
          </a:lstStyle>
          <a:p>
            <a:r>
              <a:rPr lang="en-US" sz="5500" b="1" i="1" dirty="0">
                <a:cs typeface="Helvetica Neue"/>
              </a:rPr>
              <a:t>SCHOOL AS CLIENT</a:t>
            </a:r>
            <a:r>
              <a:rPr lang="en-US" sz="4800" b="1" dirty="0">
                <a:cs typeface="Helvetica Neue"/>
              </a:rPr>
              <a:t>:</a:t>
            </a:r>
            <a:r>
              <a:rPr lang="en-US" sz="4800" b="1" cap="small" dirty="0">
                <a:cs typeface="Helvetica Neue"/>
              </a:rPr>
              <a:t> </a:t>
            </a:r>
            <a:br>
              <a:rPr lang="en-US" sz="4800" b="1" cap="small" dirty="0">
                <a:cs typeface="Helvetica Neue"/>
              </a:rPr>
            </a:br>
            <a:r>
              <a:rPr lang="en-US" sz="4400" i="1" cap="small" dirty="0">
                <a:cs typeface="Helvetica Neue"/>
              </a:rPr>
              <a:t>Mental Health Services For Improving  School Culture</a:t>
            </a:r>
            <a:endParaRPr lang="en-US" sz="4400" b="1" dirty="0"/>
          </a:p>
        </p:txBody>
      </p:sp>
      <p:sp>
        <p:nvSpPr>
          <p:cNvPr id="11" name="Subtitle 2"/>
          <p:cNvSpPr>
            <a:spLocks noGrp="1"/>
          </p:cNvSpPr>
          <p:nvPr>
            <p:ph type="subTitle" idx="1"/>
          </p:nvPr>
        </p:nvSpPr>
        <p:spPr>
          <a:xfrm>
            <a:off x="1524000" y="4915316"/>
            <a:ext cx="9144000" cy="895280"/>
          </a:xfrm>
        </p:spPr>
        <p:txBody>
          <a:bodyPr>
            <a:normAutofit/>
          </a:bodyPr>
          <a:lstStyle/>
          <a:p>
            <a:r>
              <a:rPr lang="en-US" sz="3200" dirty="0"/>
              <a:t>Scott Bloom, LCSW-R</a:t>
            </a:r>
          </a:p>
        </p:txBody>
      </p:sp>
    </p:spTree>
    <p:extLst>
      <p:ext uri="{BB962C8B-B14F-4D97-AF65-F5344CB8AC3E}">
        <p14:creationId xmlns:p14="http://schemas.microsoft.com/office/powerpoint/2010/main" val="3121807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4267200" y="5300652"/>
            <a:ext cx="3886200" cy="685800"/>
          </a:xfrm>
          <a:prstGeom prst="roundRect">
            <a:avLst/>
          </a:prstGeom>
          <a:solidFill>
            <a:srgbClr val="FFB9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2800" b="1" dirty="0">
                <a:solidFill>
                  <a:srgbClr val="000000"/>
                </a:solidFill>
              </a:rPr>
              <a:t>Success in School</a:t>
            </a:r>
          </a:p>
        </p:txBody>
      </p:sp>
      <p:sp>
        <p:nvSpPr>
          <p:cNvPr id="21" name="Oval 3"/>
          <p:cNvSpPr>
            <a:spLocks noChangeArrowheads="1"/>
          </p:cNvSpPr>
          <p:nvPr/>
        </p:nvSpPr>
        <p:spPr bwMode="auto">
          <a:xfrm>
            <a:off x="1905000" y="1852018"/>
            <a:ext cx="3886200" cy="3094231"/>
          </a:xfrm>
          <a:prstGeom prst="ellipse">
            <a:avLst/>
          </a:prstGeom>
          <a:solidFill>
            <a:srgbClr val="CCFFCC"/>
          </a:solidFill>
          <a:ln w="9525">
            <a:noFill/>
            <a:round/>
            <a:headEnd/>
            <a:tailEnd/>
          </a:ln>
          <a:effectLst/>
        </p:spPr>
        <p:txBody>
          <a:bodyPr wrap="none" lIns="91438" tIns="45719" rIns="91438" bIns="45719" anchor="ctr"/>
          <a:lstStyle/>
          <a:p>
            <a:pPr>
              <a:defRPr/>
            </a:pPr>
            <a:endParaRPr lang="en-US">
              <a:ea typeface="ＭＳ Ｐゴシック" charset="0"/>
              <a:cs typeface="ＭＳ Ｐゴシック" charset="0"/>
            </a:endParaRPr>
          </a:p>
        </p:txBody>
      </p:sp>
      <p:sp>
        <p:nvSpPr>
          <p:cNvPr id="22" name="Text Box 5"/>
          <p:cNvSpPr txBox="1">
            <a:spLocks noChangeArrowheads="1"/>
          </p:cNvSpPr>
          <p:nvPr/>
        </p:nvSpPr>
        <p:spPr bwMode="auto">
          <a:xfrm>
            <a:off x="2057400" y="2973305"/>
            <a:ext cx="3505200" cy="62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ts val="600"/>
              </a:spcBef>
            </a:pPr>
            <a:r>
              <a:rPr lang="en-US" sz="3500" b="1" dirty="0">
                <a:solidFill>
                  <a:srgbClr val="000000"/>
                </a:solidFill>
                <a:latin typeface="Calibri" charset="0"/>
              </a:rPr>
              <a:t>Student Supports</a:t>
            </a:r>
          </a:p>
        </p:txBody>
      </p:sp>
      <p:sp>
        <p:nvSpPr>
          <p:cNvPr id="17" name="Frame 16"/>
          <p:cNvSpPr/>
          <p:nvPr/>
        </p:nvSpPr>
        <p:spPr>
          <a:xfrm>
            <a:off x="1828800" y="1852018"/>
            <a:ext cx="3962400" cy="3094231"/>
          </a:xfrm>
          <a:prstGeom prst="frame">
            <a:avLst/>
          </a:prstGeom>
          <a:ln w="19050" cmpd="sng">
            <a:solidFill>
              <a:srgbClr val="629DD1"/>
            </a:solid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sp>
        <p:nvSpPr>
          <p:cNvPr id="23" name="Oval 8"/>
          <p:cNvSpPr>
            <a:spLocks noChangeArrowheads="1"/>
          </p:cNvSpPr>
          <p:nvPr/>
        </p:nvSpPr>
        <p:spPr bwMode="auto">
          <a:xfrm>
            <a:off x="6657826" y="1947854"/>
            <a:ext cx="3138085" cy="2998396"/>
          </a:xfrm>
          <a:prstGeom prst="ellipse">
            <a:avLst/>
          </a:prstGeom>
          <a:solidFill>
            <a:srgbClr val="EBE234"/>
          </a:solidFill>
          <a:ln w="9525">
            <a:noFill/>
            <a:round/>
            <a:headEnd/>
            <a:tailEnd/>
          </a:ln>
        </p:spPr>
        <p:txBody>
          <a:bodyPr wrap="none" lIns="91438" tIns="45719" rIns="91438" bIns="45719" anchor="ctr"/>
          <a:lstStyle/>
          <a:p>
            <a:pPr>
              <a:defRPr/>
            </a:pPr>
            <a:endParaRPr lang="en-US">
              <a:latin typeface="Calibri" pitchFamily="34" charset="0"/>
              <a:ea typeface="ＭＳ Ｐゴシック" charset="0"/>
              <a:cs typeface="ＭＳ Ｐゴシック" charset="0"/>
            </a:endParaRPr>
          </a:p>
        </p:txBody>
      </p:sp>
      <p:sp>
        <p:nvSpPr>
          <p:cNvPr id="24" name="Text Box 10"/>
          <p:cNvSpPr txBox="1">
            <a:spLocks noChangeArrowheads="1"/>
          </p:cNvSpPr>
          <p:nvPr/>
        </p:nvSpPr>
        <p:spPr bwMode="auto">
          <a:xfrm>
            <a:off x="6466943" y="2968389"/>
            <a:ext cx="3673671" cy="46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ts val="600"/>
              </a:spcBef>
            </a:pPr>
            <a:r>
              <a:rPr lang="en-US" b="1" dirty="0">
                <a:solidFill>
                  <a:srgbClr val="000000"/>
                </a:solidFill>
                <a:latin typeface="Calibri" charset="0"/>
              </a:rPr>
              <a:t>Learning Supports</a:t>
            </a:r>
          </a:p>
        </p:txBody>
      </p:sp>
      <p:sp>
        <p:nvSpPr>
          <p:cNvPr id="5" name="Frame 4"/>
          <p:cNvSpPr/>
          <p:nvPr/>
        </p:nvSpPr>
        <p:spPr>
          <a:xfrm>
            <a:off x="6194395" y="1852018"/>
            <a:ext cx="4168807" cy="3094231"/>
          </a:xfrm>
          <a:prstGeom prst="frame">
            <a:avLst/>
          </a:prstGeom>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schemeClr val="tx1"/>
              </a:solidFill>
            </a:endParaRPr>
          </a:p>
        </p:txBody>
      </p:sp>
      <p:sp>
        <p:nvSpPr>
          <p:cNvPr id="4" name="Title 3"/>
          <p:cNvSpPr>
            <a:spLocks noGrp="1"/>
          </p:cNvSpPr>
          <p:nvPr>
            <p:ph type="title"/>
          </p:nvPr>
        </p:nvSpPr>
        <p:spPr>
          <a:xfrm>
            <a:off x="1859527" y="161930"/>
            <a:ext cx="8457460" cy="764559"/>
          </a:xfrm>
        </p:spPr>
        <p:txBody>
          <a:bodyPr>
            <a:normAutofit/>
          </a:bodyPr>
          <a:lstStyle/>
          <a:p>
            <a:pPr algn="ctr"/>
            <a:r>
              <a:rPr lang="en-US" sz="3600" b="1" dirty="0">
                <a:solidFill>
                  <a:schemeClr val="accent2"/>
                </a:solidFill>
              </a:rPr>
              <a:t>REFRAME MENTAL HEALTH </a:t>
            </a:r>
          </a:p>
        </p:txBody>
      </p:sp>
    </p:spTree>
    <p:extLst>
      <p:ext uri="{BB962C8B-B14F-4D97-AF65-F5344CB8AC3E}">
        <p14:creationId xmlns:p14="http://schemas.microsoft.com/office/powerpoint/2010/main" val="25010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0"/>
                                        <p:tgtEl>
                                          <p:spTgt spid="22">
                                            <p:txEl>
                                              <p:pRg st="0" end="0"/>
                                            </p:txEl>
                                          </p:spTgt>
                                        </p:tgtEl>
                                      </p:cBhvr>
                                    </p:animEffect>
                                  </p:childTnLst>
                                </p:cTn>
                              </p:par>
                              <p:par>
                                <p:cTn id="13" presetID="9" presetClass="entr" presetSubtype="0" fill="hold" grpId="0" nodeType="withEffect">
                                  <p:stCondLst>
                                    <p:cond delay="0"/>
                                  </p:stCondLst>
                                  <p:iterate type="wd">
                                    <p:tmPct val="10000"/>
                                  </p:iterate>
                                  <p:childTnLst>
                                    <p:set>
                                      <p:cBhvr>
                                        <p:cTn id="14" dur="1" fill="hold">
                                          <p:stCondLst>
                                            <p:cond delay="0"/>
                                          </p:stCondLst>
                                        </p:cTn>
                                        <p:tgtEl>
                                          <p:spTgt spid="23">
                                            <p:bg/>
                                          </p:spTgt>
                                        </p:tgtEl>
                                        <p:attrNameLst>
                                          <p:attrName>style.visibility</p:attrName>
                                        </p:attrNameLst>
                                      </p:cBhvr>
                                      <p:to>
                                        <p:strVal val="visible"/>
                                      </p:to>
                                    </p:set>
                                    <p:animEffect transition="in" filter="dissolve">
                                      <p:cBhvr>
                                        <p:cTn id="15" dur="5000"/>
                                        <p:tgtEl>
                                          <p:spTgt spid="23">
                                            <p:bg/>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nodePh="1">
                                  <p:stCondLst>
                                    <p:cond delay="0"/>
                                  </p:stCondLst>
                                  <p:endCondLst>
                                    <p:cond evt="begin" delay="0">
                                      <p:tn val="18"/>
                                    </p:cond>
                                  </p:endCondLst>
                                  <p:iterate type="wd">
                                    <p:tmPct val="10000"/>
                                  </p:iterate>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dissolve">
                                      <p:cBhvr>
                                        <p:cTn id="20" dur="5000"/>
                                        <p:tgtEl>
                                          <p:spTgt spid="23">
                                            <p:txEl>
                                              <p:pRg st="0" end="0"/>
                                            </p:txEl>
                                          </p:spTgt>
                                        </p:tgtEl>
                                      </p:cBhvr>
                                    </p:animEffect>
                                  </p:childTnLst>
                                </p:cTn>
                              </p:par>
                              <p:par>
                                <p:cTn id="21" presetID="9" presetClass="entr" presetSubtype="0" fill="hold" grpId="0" nodeType="withEffect">
                                  <p:stCondLst>
                                    <p:cond delay="0"/>
                                  </p:stCondLst>
                                  <p:iterate type="wd">
                                    <p:tmPct val="10000"/>
                                  </p:iterate>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dissolve">
                                      <p:cBhvr>
                                        <p:cTn id="23" dur="5000"/>
                                        <p:tgtEl>
                                          <p:spTgt spid="24">
                                            <p:txEl>
                                              <p:pRg st="0" end="0"/>
                                            </p:txEl>
                                          </p:spTgt>
                                        </p:tgtEl>
                                      </p:cBhvr>
                                    </p:animEffect>
                                  </p:childTnLst>
                                </p:cTn>
                              </p:par>
                              <p:par>
                                <p:cTn id="24" presetID="1" presetClass="entr" presetSubtype="0" fill="hold" grpId="0" nodeType="withEffect">
                                  <p:stCondLst>
                                    <p:cond delay="0"/>
                                  </p:stCondLst>
                                  <p:iterate type="wd">
                                    <p:tmAbs val="500"/>
                                  </p:iterate>
                                  <p:childTnLst>
                                    <p:set>
                                      <p:cBhvr>
                                        <p:cTn id="25" dur="1" fill="hold">
                                          <p:stCondLst>
                                            <p:cond delay="0"/>
                                          </p:stCondLst>
                                        </p:cTn>
                                        <p:tgtEl>
                                          <p:spTgt spid="25">
                                            <p:bg/>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wd">
                                    <p:tmAbs val="500"/>
                                  </p:iterate>
                                  <p:childTnLst>
                                    <p:set>
                                      <p:cBhvr>
                                        <p:cTn id="29"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5" animBg="1"/>
      <p:bldP spid="21" grpId="0" animBg="1"/>
      <p:bldP spid="22" grpId="0" build="p"/>
      <p:bldP spid="23" grpId="0" build="p" bldLvl="3" animBg="1"/>
      <p:bldP spid="24"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79939" y="238446"/>
            <a:ext cx="11379200" cy="59845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defTabSz="1218840" fontAlgn="base">
              <a:spcBef>
                <a:spcPct val="0"/>
              </a:spcBef>
              <a:spcAft>
                <a:spcPct val="0"/>
              </a:spcAft>
            </a:pPr>
            <a:endParaRPr lang="en-US" sz="2400" dirty="0">
              <a:solidFill>
                <a:prstClr val="white"/>
              </a:solidFill>
              <a:latin typeface="Calibri"/>
            </a:endParaRPr>
          </a:p>
        </p:txBody>
      </p:sp>
      <p:sp>
        <p:nvSpPr>
          <p:cNvPr id="2" name="TextBox 1"/>
          <p:cNvSpPr txBox="1"/>
          <p:nvPr/>
        </p:nvSpPr>
        <p:spPr>
          <a:xfrm>
            <a:off x="3556000" y="208932"/>
            <a:ext cx="4810640" cy="984857"/>
          </a:xfrm>
          <a:prstGeom prst="rect">
            <a:avLst/>
          </a:prstGeom>
          <a:solidFill>
            <a:schemeClr val="bg1"/>
          </a:solidFill>
        </p:spPr>
        <p:txBody>
          <a:bodyPr wrap="square" lIns="121885" tIns="60942" rIns="121885" bIns="60942" rtlCol="0">
            <a:spAutoFit/>
          </a:bodyPr>
          <a:lstStyle/>
          <a:p>
            <a:pPr algn="ctr" defTabSz="1218840" fontAlgn="base">
              <a:spcBef>
                <a:spcPct val="0"/>
              </a:spcBef>
              <a:spcAft>
                <a:spcPct val="0"/>
              </a:spcAft>
            </a:pPr>
            <a:r>
              <a:rPr lang="en-US" sz="3200" b="1" dirty="0">
                <a:solidFill>
                  <a:prstClr val="black"/>
                </a:solidFill>
                <a:latin typeface="Rockwell" panose="02060603020205020403" pitchFamily="18" charset="0"/>
              </a:rPr>
              <a:t>Data on COVID-19</a:t>
            </a:r>
          </a:p>
          <a:p>
            <a:pPr algn="ctr" defTabSz="1218840" fontAlgn="base">
              <a:spcBef>
                <a:spcPct val="0"/>
              </a:spcBef>
              <a:spcAft>
                <a:spcPct val="0"/>
              </a:spcAft>
            </a:pPr>
            <a:r>
              <a:rPr lang="en-US" sz="2400" dirty="0">
                <a:solidFill>
                  <a:prstClr val="black"/>
                </a:solidFill>
                <a:latin typeface="Rockwell" panose="02060603020205020403" pitchFamily="18" charset="0"/>
              </a:rPr>
              <a:t>What we know… </a:t>
            </a:r>
          </a:p>
        </p:txBody>
      </p:sp>
      <p:sp>
        <p:nvSpPr>
          <p:cNvPr id="3" name="TextBox 2"/>
          <p:cNvSpPr txBox="1"/>
          <p:nvPr/>
        </p:nvSpPr>
        <p:spPr>
          <a:xfrm>
            <a:off x="712381" y="1193815"/>
            <a:ext cx="7822019" cy="1343921"/>
          </a:xfrm>
          <a:prstGeom prst="rect">
            <a:avLst/>
          </a:prstGeom>
          <a:noFill/>
        </p:spPr>
        <p:txBody>
          <a:bodyPr wrap="square" lIns="121885" tIns="60942" rIns="121885" bIns="60942" rtlCol="0">
            <a:spAutoFit/>
          </a:bodyPr>
          <a:lstStyle/>
          <a:p>
            <a:pPr defTabSz="1218840" fontAlgn="base">
              <a:spcBef>
                <a:spcPct val="0"/>
              </a:spcBef>
              <a:spcAft>
                <a:spcPts val="800"/>
              </a:spcAft>
            </a:pPr>
            <a:r>
              <a:rPr lang="en-US" sz="2400" dirty="0">
                <a:solidFill>
                  <a:prstClr val="black"/>
                </a:solidFill>
                <a:latin typeface="Rockwell" panose="02060603020205020403" pitchFamily="18" charset="0"/>
              </a:rPr>
              <a:t>Brief numbers (as of </a:t>
            </a:r>
            <a:r>
              <a:rPr lang="en-US" sz="2400" dirty="0">
                <a:solidFill>
                  <a:srgbClr val="FF0000"/>
                </a:solidFill>
                <a:latin typeface="Rockwell" panose="02060603020205020403" pitchFamily="18" charset="0"/>
              </a:rPr>
              <a:t>March 1, 2022</a:t>
            </a:r>
            <a:r>
              <a:rPr lang="en-US" sz="2400" dirty="0">
                <a:solidFill>
                  <a:prstClr val="black"/>
                </a:solidFill>
                <a:latin typeface="Rockwell" panose="02060603020205020403" pitchFamily="18" charset="0"/>
              </a:rPr>
              <a:t>)</a:t>
            </a:r>
          </a:p>
          <a:p>
            <a:pPr marL="380878" indent="-380878" defTabSz="1218840" fontAlgn="base">
              <a:spcBef>
                <a:spcPct val="0"/>
              </a:spcBef>
              <a:spcAft>
                <a:spcPts val="800"/>
              </a:spcAft>
              <a:buFontTx/>
              <a:buChar char="-"/>
            </a:pPr>
            <a:r>
              <a:rPr lang="en-US" sz="2100" dirty="0">
                <a:solidFill>
                  <a:srgbClr val="FF0000"/>
                </a:solidFill>
                <a:latin typeface="Rockwell" panose="02060603020205020403" pitchFamily="18" charset="0"/>
              </a:rPr>
              <a:t>National</a:t>
            </a:r>
            <a:r>
              <a:rPr lang="en-US" sz="2100" dirty="0">
                <a:solidFill>
                  <a:prstClr val="black"/>
                </a:solidFill>
                <a:latin typeface="Rockwell" panose="02060603020205020403" pitchFamily="18" charset="0"/>
              </a:rPr>
              <a:t>: 78,800,000 cases; 947,000 deaths</a:t>
            </a:r>
          </a:p>
          <a:p>
            <a:pPr marL="380878" indent="-380878" defTabSz="1218840" fontAlgn="base">
              <a:spcBef>
                <a:spcPct val="0"/>
              </a:spcBef>
              <a:spcAft>
                <a:spcPts val="800"/>
              </a:spcAft>
              <a:buFontTx/>
              <a:buChar char="-"/>
            </a:pPr>
            <a:r>
              <a:rPr lang="en-US" sz="2100" dirty="0">
                <a:solidFill>
                  <a:srgbClr val="FF0000"/>
                </a:solidFill>
                <a:latin typeface="Rockwell" panose="02060603020205020403" pitchFamily="18" charset="0"/>
              </a:rPr>
              <a:t>New York State</a:t>
            </a:r>
            <a:r>
              <a:rPr lang="en-US" sz="2100" dirty="0">
                <a:solidFill>
                  <a:prstClr val="black"/>
                </a:solidFill>
                <a:latin typeface="Rockwell" panose="02060603020205020403" pitchFamily="18" charset="0"/>
              </a:rPr>
              <a:t>: 4,900,000 cases; 66,681 deaths</a:t>
            </a:r>
          </a:p>
        </p:txBody>
      </p:sp>
      <p:sp>
        <p:nvSpPr>
          <p:cNvPr id="4" name="TextBox 3"/>
          <p:cNvSpPr txBox="1"/>
          <p:nvPr/>
        </p:nvSpPr>
        <p:spPr>
          <a:xfrm>
            <a:off x="672213" y="3178458"/>
            <a:ext cx="10402187" cy="2990535"/>
          </a:xfrm>
          <a:prstGeom prst="rect">
            <a:avLst/>
          </a:prstGeom>
          <a:noFill/>
        </p:spPr>
        <p:txBody>
          <a:bodyPr wrap="square" lIns="121885" tIns="60942" rIns="121885" bIns="60942" rtlCol="0">
            <a:spAutoFit/>
          </a:bodyPr>
          <a:lstStyle/>
          <a:p>
            <a:pPr defTabSz="1218840" fontAlgn="base">
              <a:spcBef>
                <a:spcPct val="0"/>
              </a:spcBef>
              <a:spcAft>
                <a:spcPts val="800"/>
              </a:spcAft>
            </a:pPr>
            <a:r>
              <a:rPr lang="en-US" sz="2400" dirty="0">
                <a:solidFill>
                  <a:prstClr val="black"/>
                </a:solidFill>
                <a:latin typeface="Rockwell" panose="02060603020205020403" pitchFamily="18" charset="0"/>
              </a:rPr>
              <a:t>Data from the CDC also suggests that Black Americans are being hospitalized and dying at a higher rate than other racial groups. </a:t>
            </a:r>
          </a:p>
          <a:p>
            <a:pPr marL="380878" indent="-380878" defTabSz="1218840" fontAlgn="base">
              <a:spcBef>
                <a:spcPct val="0"/>
              </a:spcBef>
              <a:spcAft>
                <a:spcPts val="800"/>
              </a:spcAft>
              <a:buFontTx/>
              <a:buChar char="-"/>
            </a:pPr>
            <a:r>
              <a:rPr lang="en-US" sz="2100" dirty="0">
                <a:solidFill>
                  <a:prstClr val="black"/>
                </a:solidFill>
                <a:latin typeface="Rockwell" panose="02060603020205020403" pitchFamily="18" charset="0"/>
              </a:rPr>
              <a:t>Institutionalized racism </a:t>
            </a:r>
          </a:p>
          <a:p>
            <a:pPr marL="380878" indent="-380878" defTabSz="1218840" fontAlgn="base">
              <a:spcBef>
                <a:spcPct val="0"/>
              </a:spcBef>
              <a:spcAft>
                <a:spcPts val="800"/>
              </a:spcAft>
              <a:buFontTx/>
              <a:buChar char="-"/>
            </a:pPr>
            <a:r>
              <a:rPr lang="en-US" sz="2100" dirty="0">
                <a:solidFill>
                  <a:prstClr val="black"/>
                </a:solidFill>
                <a:latin typeface="Rockwell" panose="02060603020205020403" pitchFamily="18" charset="0"/>
              </a:rPr>
              <a:t>Housing and residential segregation </a:t>
            </a:r>
          </a:p>
          <a:p>
            <a:pPr marL="380878" indent="-380878" defTabSz="1218840" fontAlgn="base">
              <a:spcBef>
                <a:spcPct val="0"/>
              </a:spcBef>
              <a:spcAft>
                <a:spcPts val="800"/>
              </a:spcAft>
              <a:buFontTx/>
              <a:buChar char="-"/>
            </a:pPr>
            <a:r>
              <a:rPr lang="en-US" sz="2100" dirty="0">
                <a:solidFill>
                  <a:prstClr val="black"/>
                </a:solidFill>
                <a:latin typeface="Rockwell" panose="02060603020205020403" pitchFamily="18" charset="0"/>
              </a:rPr>
              <a:t>Overrepresentation in essential worker groups </a:t>
            </a:r>
          </a:p>
          <a:p>
            <a:pPr marL="380878" indent="-380878" defTabSz="1218840" fontAlgn="base">
              <a:spcBef>
                <a:spcPct val="0"/>
              </a:spcBef>
              <a:spcAft>
                <a:spcPts val="800"/>
              </a:spcAft>
              <a:buFontTx/>
              <a:buChar char="-"/>
            </a:pPr>
            <a:r>
              <a:rPr lang="en-US" sz="2100" dirty="0">
                <a:solidFill>
                  <a:prstClr val="black"/>
                </a:solidFill>
                <a:latin typeface="Rockwell" panose="02060603020205020403" pitchFamily="18" charset="0"/>
              </a:rPr>
              <a:t>Lack of access to quality healthcare</a:t>
            </a:r>
          </a:p>
          <a:p>
            <a:pPr marL="380878" indent="-380878" defTabSz="1218840" fontAlgn="base">
              <a:spcBef>
                <a:spcPct val="0"/>
              </a:spcBef>
              <a:spcAft>
                <a:spcPts val="800"/>
              </a:spcAft>
              <a:buFontTx/>
              <a:buChar char="-"/>
            </a:pPr>
            <a:r>
              <a:rPr lang="en-US" sz="2100" dirty="0">
                <a:solidFill>
                  <a:prstClr val="black"/>
                </a:solidFill>
                <a:latin typeface="Rockwell" panose="02060603020205020403" pitchFamily="18" charset="0"/>
              </a:rPr>
              <a:t>Long-term and ongoing health impacts of historical racism</a:t>
            </a:r>
          </a:p>
        </p:txBody>
      </p:sp>
      <p:sp>
        <p:nvSpPr>
          <p:cNvPr id="21" name="TextBox 20"/>
          <p:cNvSpPr txBox="1"/>
          <p:nvPr/>
        </p:nvSpPr>
        <p:spPr>
          <a:xfrm>
            <a:off x="7213600" y="6223003"/>
            <a:ext cx="4978400" cy="492415"/>
          </a:xfrm>
          <a:prstGeom prst="rect">
            <a:avLst/>
          </a:prstGeom>
          <a:solidFill>
            <a:schemeClr val="bg1"/>
          </a:solidFill>
        </p:spPr>
        <p:txBody>
          <a:bodyPr wrap="square" lIns="121885" tIns="60942" rIns="121885" bIns="60942" rtlCol="0">
            <a:spAutoFit/>
          </a:bodyPr>
          <a:lstStyle/>
          <a:p>
            <a:pPr algn="ctr" defTabSz="1218840" fontAlgn="base">
              <a:spcBef>
                <a:spcPct val="0"/>
              </a:spcBef>
              <a:spcAft>
                <a:spcPct val="0"/>
              </a:spcAft>
            </a:pPr>
            <a:r>
              <a:rPr lang="en-US" sz="2400" dirty="0">
                <a:solidFill>
                  <a:prstClr val="black"/>
                </a:solidFill>
                <a:latin typeface="Rockwell" panose="02060603020205020403" pitchFamily="18" charset="0"/>
              </a:rPr>
              <a:t>Why is this important to know?</a:t>
            </a:r>
          </a:p>
        </p:txBody>
      </p:sp>
    </p:spTree>
    <p:extLst>
      <p:ext uri="{BB962C8B-B14F-4D97-AF65-F5344CB8AC3E}">
        <p14:creationId xmlns:p14="http://schemas.microsoft.com/office/powerpoint/2010/main" val="294285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711" y="230026"/>
            <a:ext cx="10515600" cy="1325563"/>
          </a:xfrm>
        </p:spPr>
        <p:txBody>
          <a:bodyPr>
            <a:normAutofit/>
          </a:bodyPr>
          <a:lstStyle/>
          <a:p>
            <a:pPr algn="ctr"/>
            <a:r>
              <a:rPr lang="en-US" sz="3600" b="1" dirty="0">
                <a:solidFill>
                  <a:schemeClr val="accent2"/>
                </a:solidFill>
              </a:rPr>
              <a:t>U.S. Department of Education Recommendations – since COVID</a:t>
            </a:r>
          </a:p>
        </p:txBody>
      </p:sp>
      <p:sp>
        <p:nvSpPr>
          <p:cNvPr id="3" name="Content Placeholder 2"/>
          <p:cNvSpPr>
            <a:spLocks noGrp="1"/>
          </p:cNvSpPr>
          <p:nvPr>
            <p:ph idx="1"/>
          </p:nvPr>
        </p:nvSpPr>
        <p:spPr>
          <a:xfrm>
            <a:off x="711201" y="1364506"/>
            <a:ext cx="11335656" cy="5263467"/>
          </a:xfrm>
        </p:spPr>
        <p:txBody>
          <a:bodyPr>
            <a:normAutofit/>
          </a:bodyPr>
          <a:lstStyle/>
          <a:p>
            <a:pPr marL="0" indent="0">
              <a:buNone/>
            </a:pPr>
            <a:endParaRPr lang="en-US" dirty="0"/>
          </a:p>
          <a:p>
            <a:pPr marL="514350" indent="-514350">
              <a:buFont typeface="+mj-lt"/>
              <a:buAutoNum type="arabicPeriod"/>
            </a:pPr>
            <a:r>
              <a:rPr lang="en-US" dirty="0"/>
              <a:t>Prioritize wellness for each child, student, educator, and provider. </a:t>
            </a:r>
          </a:p>
          <a:p>
            <a:pPr marL="514350" indent="-514350">
              <a:buFont typeface="+mj-lt"/>
              <a:buAutoNum type="arabicPeriod"/>
            </a:pPr>
            <a:r>
              <a:rPr lang="en-US" b="1" dirty="0">
                <a:solidFill>
                  <a:schemeClr val="accent1"/>
                </a:solidFill>
              </a:rPr>
              <a:t>Enhance mental health literacy and reduce stigma and other barriers to access. </a:t>
            </a:r>
          </a:p>
          <a:p>
            <a:pPr marL="514350" indent="-514350">
              <a:buFont typeface="+mj-lt"/>
              <a:buAutoNum type="arabicPeriod"/>
            </a:pPr>
            <a:r>
              <a:rPr lang="en-US" dirty="0"/>
              <a:t>Implement a continuum of evidence-based prevention practices. </a:t>
            </a:r>
          </a:p>
          <a:p>
            <a:pPr marL="514350" indent="-514350">
              <a:buFont typeface="+mj-lt"/>
              <a:buAutoNum type="arabicPeriod"/>
            </a:pPr>
            <a:r>
              <a:rPr lang="en-US" b="1" dirty="0">
                <a:solidFill>
                  <a:schemeClr val="accent1"/>
                </a:solidFill>
              </a:rPr>
              <a:t>Establish an integrated framework of educational, social, emotional, and behavioral-health support for all. </a:t>
            </a:r>
          </a:p>
          <a:p>
            <a:pPr marL="514350" indent="-514350">
              <a:buFont typeface="+mj-lt"/>
              <a:buAutoNum type="arabicPeriod"/>
            </a:pPr>
            <a:r>
              <a:rPr lang="en-US" dirty="0"/>
              <a:t>Leverage policy and funding. </a:t>
            </a:r>
          </a:p>
          <a:p>
            <a:pPr marL="514350" indent="-514350">
              <a:buFont typeface="+mj-lt"/>
              <a:buAutoNum type="arabicPeriod"/>
            </a:pPr>
            <a:r>
              <a:rPr lang="en-US" dirty="0"/>
              <a:t>Enhance workforce capacity. </a:t>
            </a:r>
          </a:p>
          <a:p>
            <a:pPr marL="514350" indent="-514350">
              <a:buFont typeface="+mj-lt"/>
              <a:buAutoNum type="arabicPeriod"/>
            </a:pPr>
            <a:r>
              <a:rPr lang="en-US" b="1" dirty="0">
                <a:solidFill>
                  <a:srgbClr val="5B9BD5"/>
                </a:solidFill>
              </a:rPr>
              <a:t>Use data for decision making to promote equitable implementation and outcomes. </a:t>
            </a:r>
          </a:p>
          <a:p>
            <a:endParaRPr lang="en-US" dirty="0"/>
          </a:p>
        </p:txBody>
      </p:sp>
    </p:spTree>
    <p:extLst>
      <p:ext uri="{BB962C8B-B14F-4D97-AF65-F5344CB8AC3E}">
        <p14:creationId xmlns:p14="http://schemas.microsoft.com/office/powerpoint/2010/main" val="29684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905997" y="430523"/>
            <a:ext cx="286003" cy="59613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6" name="Rectangle 5"/>
          <p:cNvSpPr/>
          <p:nvPr/>
        </p:nvSpPr>
        <p:spPr>
          <a:xfrm>
            <a:off x="1" y="2479911"/>
            <a:ext cx="1845592" cy="2195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9" name="Rectangle 8"/>
          <p:cNvSpPr/>
          <p:nvPr/>
        </p:nvSpPr>
        <p:spPr>
          <a:xfrm>
            <a:off x="1829505" y="1386508"/>
            <a:ext cx="2470744" cy="1898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0" name="Rectangle 9"/>
          <p:cNvSpPr/>
          <p:nvPr/>
        </p:nvSpPr>
        <p:spPr>
          <a:xfrm>
            <a:off x="4296935" y="1063344"/>
            <a:ext cx="2513936" cy="2221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1" name="Rectangle 10"/>
          <p:cNvSpPr/>
          <p:nvPr/>
        </p:nvSpPr>
        <p:spPr>
          <a:xfrm>
            <a:off x="6810871" y="746934"/>
            <a:ext cx="2544896" cy="251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2" name="Rectangle 11"/>
          <p:cNvSpPr/>
          <p:nvPr/>
        </p:nvSpPr>
        <p:spPr>
          <a:xfrm>
            <a:off x="9355770" y="430525"/>
            <a:ext cx="2633031" cy="2836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3" name="Rectangle 12"/>
          <p:cNvSpPr/>
          <p:nvPr/>
        </p:nvSpPr>
        <p:spPr>
          <a:xfrm>
            <a:off x="1829505" y="3831519"/>
            <a:ext cx="2470744" cy="156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4" name="Rectangle 13"/>
          <p:cNvSpPr/>
          <p:nvPr/>
        </p:nvSpPr>
        <p:spPr>
          <a:xfrm>
            <a:off x="4296937" y="3802342"/>
            <a:ext cx="2513937" cy="1902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5" name="Rectangle 14"/>
          <p:cNvSpPr/>
          <p:nvPr/>
        </p:nvSpPr>
        <p:spPr>
          <a:xfrm>
            <a:off x="6810871" y="3831519"/>
            <a:ext cx="2544896" cy="2251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sp>
        <p:nvSpPr>
          <p:cNvPr id="16" name="Rectangle 15"/>
          <p:cNvSpPr/>
          <p:nvPr/>
        </p:nvSpPr>
        <p:spPr>
          <a:xfrm>
            <a:off x="9355770" y="3831517"/>
            <a:ext cx="2633031" cy="2560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en-US" sz="1500">
              <a:solidFill>
                <a:prstClr val="white"/>
              </a:solidFill>
              <a:latin typeface="Cambria" panose="02040503050406030204" pitchFamily="18" charset="0"/>
              <a:ea typeface="Cambria" panose="020405030504060302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279720061"/>
              </p:ext>
            </p:extLst>
          </p:nvPr>
        </p:nvGraphicFramePr>
        <p:xfrm>
          <a:off x="1829506" y="3266908"/>
          <a:ext cx="10076493" cy="564608"/>
        </p:xfrm>
        <a:graphic>
          <a:graphicData uri="http://schemas.openxmlformats.org/drawingml/2006/table">
            <a:tbl>
              <a:tblPr firstRow="1" bandRow="1">
                <a:tableStyleId>{5C22544A-7EE6-4342-B048-85BDC9FD1C3A}</a:tableStyleId>
              </a:tblPr>
              <a:tblGrid>
                <a:gridCol w="2519123">
                  <a:extLst>
                    <a:ext uri="{9D8B030D-6E8A-4147-A177-3AD203B41FA5}">
                      <a16:colId xmlns:a16="http://schemas.microsoft.com/office/drawing/2014/main" val="20000"/>
                    </a:ext>
                  </a:extLst>
                </a:gridCol>
                <a:gridCol w="2165063">
                  <a:extLst>
                    <a:ext uri="{9D8B030D-6E8A-4147-A177-3AD203B41FA5}">
                      <a16:colId xmlns:a16="http://schemas.microsoft.com/office/drawing/2014/main" val="20001"/>
                    </a:ext>
                  </a:extLst>
                </a:gridCol>
                <a:gridCol w="3002844">
                  <a:extLst>
                    <a:ext uri="{9D8B030D-6E8A-4147-A177-3AD203B41FA5}">
                      <a16:colId xmlns:a16="http://schemas.microsoft.com/office/drawing/2014/main" val="20002"/>
                    </a:ext>
                  </a:extLst>
                </a:gridCol>
                <a:gridCol w="2389463">
                  <a:extLst>
                    <a:ext uri="{9D8B030D-6E8A-4147-A177-3AD203B41FA5}">
                      <a16:colId xmlns:a16="http://schemas.microsoft.com/office/drawing/2014/main" val="20003"/>
                    </a:ext>
                  </a:extLst>
                </a:gridCol>
              </a:tblGrid>
              <a:tr h="564608">
                <a:tc>
                  <a:txBody>
                    <a:bodyPr/>
                    <a:lstStyle/>
                    <a:p>
                      <a:pPr algn="ctr"/>
                      <a:r>
                        <a:rPr lang="en-US" sz="1500" b="0" dirty="0">
                          <a:solidFill>
                            <a:schemeClr val="tx1"/>
                          </a:solidFill>
                          <a:latin typeface="Cambria" panose="02040503050406030204" pitchFamily="18" charset="0"/>
                          <a:ea typeface="Cambria" panose="02040503050406030204" pitchFamily="18" charset="0"/>
                        </a:rPr>
                        <a:t>Student arrives at school</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dirty="0">
                          <a:solidFill>
                            <a:schemeClr val="tx1"/>
                          </a:solidFill>
                          <a:latin typeface="Cambria" panose="02040503050406030204" pitchFamily="18" charset="0"/>
                          <a:ea typeface="Cambria" panose="02040503050406030204" pitchFamily="18" charset="0"/>
                        </a:rPr>
                        <a:t>Student is late to class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dirty="0">
                          <a:solidFill>
                            <a:schemeClr val="tx1"/>
                          </a:solidFill>
                          <a:latin typeface="Cambria" panose="02040503050406030204" pitchFamily="18" charset="0"/>
                          <a:ea typeface="Cambria" panose="02040503050406030204" pitchFamily="18" charset="0"/>
                        </a:rPr>
                        <a:t>Student has a fight in the hallway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dirty="0">
                          <a:solidFill>
                            <a:schemeClr val="tx1"/>
                          </a:solidFill>
                          <a:latin typeface="Cambria" panose="02040503050406030204" pitchFamily="18" charset="0"/>
                          <a:ea typeface="Cambria" panose="02040503050406030204" pitchFamily="18" charset="0"/>
                        </a:rPr>
                        <a:t>Later that afternoon…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27" name="TextBox 26"/>
          <p:cNvSpPr txBox="1"/>
          <p:nvPr/>
        </p:nvSpPr>
        <p:spPr>
          <a:xfrm>
            <a:off x="1829506" y="2779544"/>
            <a:ext cx="2467431" cy="492443"/>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Staff and Leadership are welcoming and friendly.</a:t>
            </a:r>
          </a:p>
        </p:txBody>
      </p:sp>
      <p:sp>
        <p:nvSpPr>
          <p:cNvPr id="28" name="TextBox 27"/>
          <p:cNvSpPr txBox="1"/>
          <p:nvPr/>
        </p:nvSpPr>
        <p:spPr>
          <a:xfrm>
            <a:off x="4112181" y="2558598"/>
            <a:ext cx="2633031" cy="677108"/>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teacher welcomes the student to class and waits until after class to speak to him/her about lateness. </a:t>
            </a:r>
          </a:p>
        </p:txBody>
      </p:sp>
      <p:sp>
        <p:nvSpPr>
          <p:cNvPr id="29" name="TextBox 28"/>
          <p:cNvSpPr txBox="1"/>
          <p:nvPr/>
        </p:nvSpPr>
        <p:spPr>
          <a:xfrm>
            <a:off x="6728024" y="2756113"/>
            <a:ext cx="2794341" cy="492443"/>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fight is properly de-escalated and the students participate in mediation. </a:t>
            </a:r>
          </a:p>
        </p:txBody>
      </p:sp>
      <p:sp>
        <p:nvSpPr>
          <p:cNvPr id="30" name="TextBox 29"/>
          <p:cNvSpPr txBox="1"/>
          <p:nvPr/>
        </p:nvSpPr>
        <p:spPr>
          <a:xfrm>
            <a:off x="9419411" y="2725097"/>
            <a:ext cx="2467431" cy="492443"/>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students agree to work on a collaborative project together. </a:t>
            </a:r>
          </a:p>
        </p:txBody>
      </p:sp>
      <p:sp>
        <p:nvSpPr>
          <p:cNvPr id="31" name="TextBox 30"/>
          <p:cNvSpPr txBox="1"/>
          <p:nvPr/>
        </p:nvSpPr>
        <p:spPr>
          <a:xfrm>
            <a:off x="1837279" y="3842325"/>
            <a:ext cx="2467431" cy="492443"/>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student is greeted by a metal detector and unwelcoming staff. </a:t>
            </a:r>
          </a:p>
        </p:txBody>
      </p:sp>
      <p:sp>
        <p:nvSpPr>
          <p:cNvPr id="32" name="TextBox 31"/>
          <p:cNvSpPr txBox="1"/>
          <p:nvPr/>
        </p:nvSpPr>
        <p:spPr>
          <a:xfrm>
            <a:off x="4426243" y="3857216"/>
            <a:ext cx="2467431" cy="492443"/>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teacher scolds the student in front of the entire class. </a:t>
            </a:r>
          </a:p>
        </p:txBody>
      </p:sp>
      <p:sp>
        <p:nvSpPr>
          <p:cNvPr id="33" name="TextBox 32"/>
          <p:cNvSpPr txBox="1"/>
          <p:nvPr/>
        </p:nvSpPr>
        <p:spPr>
          <a:xfrm>
            <a:off x="7015206" y="3802339"/>
            <a:ext cx="2467431" cy="677108"/>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fight is not de-escalated. Staff are unsure about what to do so they call 9-1-1.</a:t>
            </a:r>
          </a:p>
        </p:txBody>
      </p:sp>
      <p:sp>
        <p:nvSpPr>
          <p:cNvPr id="34" name="TextBox 33"/>
          <p:cNvSpPr txBox="1"/>
          <p:nvPr/>
        </p:nvSpPr>
        <p:spPr>
          <a:xfrm>
            <a:off x="9502003" y="3843994"/>
            <a:ext cx="2467431" cy="861775"/>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student is removed from school by police officers and is at-risk for involvement in the criminal justice system. </a:t>
            </a:r>
          </a:p>
        </p:txBody>
      </p:sp>
      <p:sp>
        <p:nvSpPr>
          <p:cNvPr id="35" name="TextBox 34"/>
          <p:cNvSpPr txBox="1"/>
          <p:nvPr/>
        </p:nvSpPr>
        <p:spPr>
          <a:xfrm>
            <a:off x="79078" y="3617674"/>
            <a:ext cx="1589324" cy="861775"/>
          </a:xfrm>
          <a:prstGeom prst="rect">
            <a:avLst/>
          </a:prstGeom>
          <a:noFill/>
        </p:spPr>
        <p:txBody>
          <a:bodyPr wrap="square" lIns="121914" tIns="60957" rIns="121914" bIns="60957" rtlCol="0">
            <a:spAutoFit/>
          </a:bodyPr>
          <a:lstStyle/>
          <a:p>
            <a:pPr algn="ctr"/>
            <a:r>
              <a:rPr lang="en-US" sz="1200" dirty="0">
                <a:solidFill>
                  <a:prstClr val="black"/>
                </a:solidFill>
                <a:latin typeface="Cambria" panose="02040503050406030204" pitchFamily="18" charset="0"/>
                <a:ea typeface="Cambria" panose="02040503050406030204" pitchFamily="18" charset="0"/>
              </a:rPr>
              <a:t>The student argues with family before school. Now they are running late.</a:t>
            </a:r>
          </a:p>
        </p:txBody>
      </p:sp>
      <p:cxnSp>
        <p:nvCxnSpPr>
          <p:cNvPr id="36" name="Elbow Connector 35"/>
          <p:cNvCxnSpPr/>
          <p:nvPr/>
        </p:nvCxnSpPr>
        <p:spPr>
          <a:xfrm>
            <a:off x="4296937" y="5901601"/>
            <a:ext cx="4807089" cy="413755"/>
          </a:xfrm>
          <a:prstGeom prst="bentConnector3">
            <a:avLst>
              <a:gd name="adj1" fmla="val 48152"/>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2847" y="6275596"/>
            <a:ext cx="6526288" cy="353937"/>
          </a:xfrm>
          <a:prstGeom prst="rect">
            <a:avLst/>
          </a:prstGeom>
          <a:noFill/>
        </p:spPr>
        <p:txBody>
          <a:bodyPr wrap="square" lIns="121914" tIns="60957" rIns="121914" bIns="60957" rtlCol="0">
            <a:spAutoFit/>
          </a:bodyPr>
          <a:lstStyle/>
          <a:p>
            <a:r>
              <a:rPr lang="en-US" sz="1500" dirty="0">
                <a:solidFill>
                  <a:prstClr val="black"/>
                </a:solidFill>
                <a:latin typeface="Cambria" panose="02040503050406030204" pitchFamily="18" charset="0"/>
                <a:ea typeface="Cambria" panose="02040503050406030204" pitchFamily="18" charset="0"/>
              </a:rPr>
              <a:t>Adapted from “A Tale of Two Schools” by the National Education Association</a:t>
            </a:r>
          </a:p>
        </p:txBody>
      </p:sp>
      <p:cxnSp>
        <p:nvCxnSpPr>
          <p:cNvPr id="38" name="Elbow Connector 37"/>
          <p:cNvCxnSpPr/>
          <p:nvPr/>
        </p:nvCxnSpPr>
        <p:spPr>
          <a:xfrm flipV="1">
            <a:off x="4304710" y="557107"/>
            <a:ext cx="4807089" cy="343815"/>
          </a:xfrm>
          <a:prstGeom prst="bentConnector3">
            <a:avLst>
              <a:gd name="adj1" fmla="val 48679"/>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907" y="99172"/>
            <a:ext cx="5842671" cy="553997"/>
          </a:xfrm>
          <a:prstGeom prst="rect">
            <a:avLst/>
          </a:prstGeom>
          <a:noFill/>
        </p:spPr>
        <p:txBody>
          <a:bodyPr wrap="square" lIns="121914" tIns="60957" rIns="121914" bIns="60957" rtlCol="0">
            <a:spAutoFit/>
          </a:bodyPr>
          <a:lstStyle/>
          <a:p>
            <a:pPr algn="ctr"/>
            <a:r>
              <a:rPr lang="en-US" sz="2800" b="1" dirty="0">
                <a:solidFill>
                  <a:prstClr val="black"/>
                </a:solidFill>
                <a:latin typeface="Cambria" panose="02040503050406030204" pitchFamily="18" charset="0"/>
                <a:ea typeface="Cambria" panose="02040503050406030204" pitchFamily="18" charset="0"/>
              </a:rPr>
              <a:t>Two Approaches Side-by-Side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4" y="2521297"/>
            <a:ext cx="1139952" cy="107289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801" y="1516699"/>
            <a:ext cx="1164336" cy="115824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863" y="1318891"/>
            <a:ext cx="1402080" cy="120091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455" y="1037332"/>
            <a:ext cx="2054352" cy="111556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2296" y="4891535"/>
            <a:ext cx="1481328" cy="1274064"/>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301" y="4558801"/>
            <a:ext cx="2097024" cy="1414272"/>
          </a:xfrm>
          <a:prstGeom prst="rect">
            <a:avLst/>
          </a:prstGeom>
        </p:spPr>
      </p:pic>
      <p:pic>
        <p:nvPicPr>
          <p:cNvPr id="26" name="Picture 2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559" y="4303989"/>
            <a:ext cx="993648" cy="1286256"/>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3064" y="4269136"/>
            <a:ext cx="1188720" cy="1188720"/>
          </a:xfrm>
          <a:prstGeom prst="rect">
            <a:avLst/>
          </a:prstGeom>
        </p:spPr>
      </p:pic>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l="13041" r="15546" b="17852"/>
          <a:stretch/>
        </p:blipFill>
        <p:spPr>
          <a:xfrm>
            <a:off x="9911695" y="655768"/>
            <a:ext cx="1486836" cy="1710333"/>
          </a:xfrm>
          <a:prstGeom prst="rect">
            <a:avLst/>
          </a:prstGeom>
        </p:spPr>
      </p:pic>
    </p:spTree>
    <p:extLst>
      <p:ext uri="{BB962C8B-B14F-4D97-AF65-F5344CB8AC3E}">
        <p14:creationId xmlns:p14="http://schemas.microsoft.com/office/powerpoint/2010/main" val="14954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0585" y="2306563"/>
            <a:ext cx="3149388" cy="2143447"/>
          </a:xfrm>
          <a:prstGeom prst="roundRect">
            <a:avLst/>
          </a:prstGeom>
          <a:solidFill>
            <a:srgbClr val="AAD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700">
                <a:solidFill>
                  <a:schemeClr val="tx1"/>
                </a:solidFill>
                <a:latin typeface="Cambria" panose="02040503050406030204" pitchFamily="18" charset="0"/>
              </a:rPr>
              <a:t>What are the Challenges to Providing Mental Health Services in Schools?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 t="-104" r="-1" b="-2"/>
          <a:stretch/>
        </p:blipFill>
        <p:spPr>
          <a:xfrm>
            <a:off x="193040" y="50800"/>
            <a:ext cx="2604677" cy="2253787"/>
          </a:xfrm>
          <a:prstGeom prst="round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8" t="756"/>
          <a:stretch/>
        </p:blipFill>
        <p:spPr>
          <a:xfrm>
            <a:off x="2950064" y="129039"/>
            <a:ext cx="3036592" cy="2097309"/>
          </a:xfrm>
          <a:prstGeom prst="round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20" t="-112" b="1"/>
          <a:stretch/>
        </p:blipFill>
        <p:spPr>
          <a:xfrm>
            <a:off x="6231860" y="91773"/>
            <a:ext cx="3027112" cy="2123772"/>
          </a:xfrm>
          <a:prstGeom prst="round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497" r="751" b="-1"/>
          <a:stretch/>
        </p:blipFill>
        <p:spPr>
          <a:xfrm>
            <a:off x="9504176" y="81281"/>
            <a:ext cx="2484624" cy="2123772"/>
          </a:xfrm>
          <a:prstGeom prst="round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237" y="2397551"/>
            <a:ext cx="3080512" cy="2023872"/>
          </a:xfrm>
          <a:prstGeom prst="round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2767" y="2365725"/>
            <a:ext cx="1991360" cy="2056384"/>
          </a:xfrm>
          <a:prstGeom prst="ellipse">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3989" y="2338580"/>
            <a:ext cx="3153664" cy="2162048"/>
          </a:xfrm>
          <a:prstGeom prst="round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167" y="4539709"/>
            <a:ext cx="3308096" cy="2235200"/>
          </a:xfrm>
          <a:prstGeom prst="round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3248" y="4558445"/>
            <a:ext cx="1519936" cy="2235200"/>
          </a:xfrm>
          <a:prstGeom prst="round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3852" y="4645373"/>
            <a:ext cx="3064256" cy="2040128"/>
          </a:xfrm>
          <a:prstGeom prst="round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45813" y="4629117"/>
            <a:ext cx="3291840" cy="2056384"/>
          </a:xfrm>
          <a:prstGeom prst="roundRect">
            <a:avLst/>
          </a:prstGeom>
        </p:spPr>
      </p:pic>
    </p:spTree>
    <p:extLst>
      <p:ext uri="{BB962C8B-B14F-4D97-AF65-F5344CB8AC3E}">
        <p14:creationId xmlns:p14="http://schemas.microsoft.com/office/powerpoint/2010/main" val="3640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065648"/>
          </a:xfrm>
          <a:prstGeom prst="rect">
            <a:avLst/>
          </a:prstGeom>
          <a:solidFill>
            <a:srgbClr val="C3C0D2"/>
          </a:solidFill>
        </p:spPr>
        <p:txBody>
          <a:bodyPr wrap="square" lIns="121917" tIns="60958" rIns="121917" bIns="60958" rtlCol="0" anchor="ctr" anchorCtr="1">
            <a:noAutofit/>
          </a:bodyPr>
          <a:lstStyle/>
          <a:p>
            <a:pPr algn="ctr"/>
            <a:r>
              <a:rPr lang="en-US" sz="4300" dirty="0">
                <a:latin typeface="Cambria" panose="02040503050406030204" pitchFamily="18" charset="0"/>
              </a:rPr>
              <a:t>School As Client</a:t>
            </a:r>
          </a:p>
        </p:txBody>
      </p:sp>
      <p:sp>
        <p:nvSpPr>
          <p:cNvPr id="3" name="Rectangle 3"/>
          <p:cNvSpPr txBox="1">
            <a:spLocks noChangeArrowheads="1"/>
          </p:cNvSpPr>
          <p:nvPr/>
        </p:nvSpPr>
        <p:spPr>
          <a:xfrm>
            <a:off x="472518" y="1694223"/>
            <a:ext cx="10716639" cy="2705104"/>
          </a:xfrm>
          <a:prstGeom prst="rect">
            <a:avLst/>
          </a:prstGeom>
          <a:noFill/>
        </p:spPr>
        <p:txBody>
          <a:bodyPr lIns="120648" tIns="59265" rIns="120648" bIns="5926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a:buFont typeface="Arial" panose="020B0604020202020204" pitchFamily="34" charset="0"/>
              <a:buChar char="•"/>
            </a:pPr>
            <a:r>
              <a:rPr lang="en-US" altLang="en-US" sz="2400" dirty="0">
                <a:latin typeface="Cambria" panose="02040503050406030204" pitchFamily="18" charset="0"/>
              </a:rPr>
              <a:t>Recognizing the </a:t>
            </a:r>
            <a:r>
              <a:rPr lang="en-US" altLang="en-US" sz="2400" b="1" dirty="0">
                <a:latin typeface="Cambria" panose="02040503050406030204" pitchFamily="18" charset="0"/>
              </a:rPr>
              <a:t>Presenting Problem</a:t>
            </a: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dirty="0">
                <a:latin typeface="Cambria" panose="02040503050406030204" pitchFamily="18" charset="0"/>
              </a:rPr>
              <a:t>Using </a:t>
            </a:r>
            <a:r>
              <a:rPr lang="en-US" altLang="en-US" sz="2400" b="1" dirty="0">
                <a:latin typeface="Cambria" panose="02040503050406030204" pitchFamily="18" charset="0"/>
              </a:rPr>
              <a:t>Assessment </a:t>
            </a:r>
            <a:r>
              <a:rPr lang="en-US" altLang="en-US" sz="2400" dirty="0">
                <a:latin typeface="Cambria" panose="02040503050406030204" pitchFamily="18" charset="0"/>
              </a:rPr>
              <a:t>tools and observation to obtain data </a:t>
            </a: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dirty="0">
                <a:latin typeface="Cambria" panose="02040503050406030204" pitchFamily="18" charset="0"/>
              </a:rPr>
              <a:t>Creating a </a:t>
            </a:r>
            <a:r>
              <a:rPr lang="en-US" altLang="en-US" sz="2400" b="1" dirty="0">
                <a:latin typeface="Cambria" panose="02040503050406030204" pitchFamily="18" charset="0"/>
              </a:rPr>
              <a:t>Treatment Plan </a:t>
            </a:r>
            <a:r>
              <a:rPr lang="en-US" altLang="en-US" sz="2400" dirty="0">
                <a:latin typeface="Cambria" panose="02040503050406030204" pitchFamily="18" charset="0"/>
              </a:rPr>
              <a:t>on how to approach the problem and meet goals </a:t>
            </a:r>
            <a:endParaRPr lang="en-US" altLang="en-US" sz="2400" b="1" dirty="0">
              <a:latin typeface="Cambria" panose="02040503050406030204" pitchFamily="18" charset="0"/>
            </a:endParaRP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b="1" dirty="0">
                <a:latin typeface="Cambria" panose="02040503050406030204" pitchFamily="18" charset="0"/>
              </a:rPr>
              <a:t>Learning the Language and Culture </a:t>
            </a:r>
            <a:r>
              <a:rPr lang="en-US" altLang="en-US" sz="2400" dirty="0">
                <a:latin typeface="Cambria" panose="02040503050406030204" pitchFamily="18" charset="0"/>
              </a:rPr>
              <a:t>– meet them where they are!</a:t>
            </a:r>
            <a:endParaRPr lang="en-US" altLang="en-US" sz="2400" b="1" dirty="0">
              <a:latin typeface="Cambria" panose="02040503050406030204" pitchFamily="18" charset="0"/>
            </a:endParaRPr>
          </a:p>
        </p:txBody>
      </p:sp>
      <p:sp>
        <p:nvSpPr>
          <p:cNvPr id="5" name="TextBox 4"/>
          <p:cNvSpPr txBox="1"/>
          <p:nvPr/>
        </p:nvSpPr>
        <p:spPr>
          <a:xfrm>
            <a:off x="1933516" y="1133199"/>
            <a:ext cx="6420552" cy="533480"/>
          </a:xfrm>
          <a:prstGeom prst="rect">
            <a:avLst/>
          </a:prstGeom>
          <a:noFill/>
        </p:spPr>
        <p:txBody>
          <a:bodyPr wrap="square" lIns="121917" tIns="60958" rIns="121917" bIns="60958" rtlCol="0">
            <a:spAutoFit/>
          </a:bodyPr>
          <a:lstStyle/>
          <a:p>
            <a:r>
              <a:rPr lang="en-US" sz="2700" dirty="0">
                <a:latin typeface="Cambria" panose="02040503050406030204" pitchFamily="18" charset="0"/>
              </a:rPr>
              <a:t>Approach schools as clients by…</a:t>
            </a:r>
          </a:p>
        </p:txBody>
      </p:sp>
      <p:sp>
        <p:nvSpPr>
          <p:cNvPr id="6" name="TextBox 5"/>
          <p:cNvSpPr txBox="1"/>
          <p:nvPr/>
        </p:nvSpPr>
        <p:spPr>
          <a:xfrm>
            <a:off x="1" y="4608256"/>
            <a:ext cx="12192000" cy="2249744"/>
          </a:xfrm>
          <a:prstGeom prst="rect">
            <a:avLst/>
          </a:prstGeom>
          <a:solidFill>
            <a:srgbClr val="A69CA5"/>
          </a:solidFill>
        </p:spPr>
        <p:txBody>
          <a:bodyPr wrap="square" lIns="121917" tIns="60958" rIns="121917" bIns="60958" rtlCol="0" anchor="ctr" anchorCtr="1">
            <a:noAutofit/>
          </a:bodyPr>
          <a:lstStyle/>
          <a:p>
            <a:r>
              <a:rPr lang="en-US" sz="2700" i="1">
                <a:latin typeface="Cambria" panose="02040503050406030204" pitchFamily="18" charset="0"/>
              </a:rPr>
              <a:t>Gain a higher level of </a:t>
            </a:r>
          </a:p>
          <a:p>
            <a:r>
              <a:rPr lang="en-US" sz="2700" i="1">
                <a:latin typeface="Cambria" panose="02040503050406030204" pitchFamily="18" charset="0"/>
              </a:rPr>
              <a:t>buy-in on all levels!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66" y="4682635"/>
            <a:ext cx="3229028" cy="21009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365" y="4682635"/>
            <a:ext cx="3153664" cy="2097024"/>
          </a:xfrm>
          <a:prstGeom prst="rect">
            <a:avLst/>
          </a:prstGeom>
        </p:spPr>
      </p:pic>
    </p:spTree>
    <p:extLst>
      <p:ext uri="{BB962C8B-B14F-4D97-AF65-F5344CB8AC3E}">
        <p14:creationId xmlns:p14="http://schemas.microsoft.com/office/powerpoint/2010/main" val="418543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930920" y="278099"/>
            <a:ext cx="8381260" cy="1054395"/>
          </a:xfrm>
        </p:spPr>
        <p:txBody>
          <a:bodyPr/>
          <a:lstStyle/>
          <a:p>
            <a:r>
              <a:rPr lang="en-US" b="1" dirty="0">
                <a:solidFill>
                  <a:schemeClr val="accent2"/>
                </a:solidFill>
              </a:rPr>
              <a:t>ASSESSMENT</a:t>
            </a:r>
          </a:p>
        </p:txBody>
      </p:sp>
      <p:grpSp>
        <p:nvGrpSpPr>
          <p:cNvPr id="8" name="Group 1027"/>
          <p:cNvGrpSpPr>
            <a:grpSpLocks/>
          </p:cNvGrpSpPr>
          <p:nvPr/>
        </p:nvGrpSpPr>
        <p:grpSpPr bwMode="auto">
          <a:xfrm>
            <a:off x="2971800" y="1749015"/>
            <a:ext cx="3200400" cy="4419600"/>
            <a:chOff x="528" y="1008"/>
            <a:chExt cx="2016" cy="2784"/>
          </a:xfrm>
        </p:grpSpPr>
        <p:grpSp>
          <p:nvGrpSpPr>
            <p:cNvPr id="9" name="Group 1028"/>
            <p:cNvGrpSpPr>
              <a:grpSpLocks/>
            </p:cNvGrpSpPr>
            <p:nvPr/>
          </p:nvGrpSpPr>
          <p:grpSpPr bwMode="auto">
            <a:xfrm>
              <a:off x="528" y="1008"/>
              <a:ext cx="2016" cy="2784"/>
              <a:chOff x="528" y="1008"/>
              <a:chExt cx="2016" cy="2784"/>
            </a:xfrm>
          </p:grpSpPr>
          <p:sp>
            <p:nvSpPr>
              <p:cNvPr id="13" name="AutoShape 1029"/>
              <p:cNvSpPr>
                <a:spLocks noChangeArrowheads="1"/>
              </p:cNvSpPr>
              <p:nvPr/>
            </p:nvSpPr>
            <p:spPr bwMode="auto">
              <a:xfrm>
                <a:off x="528" y="1008"/>
                <a:ext cx="2016" cy="2784"/>
              </a:xfrm>
              <a:prstGeom prst="rtTriangle">
                <a:avLst/>
              </a:prstGeom>
              <a:solidFill>
                <a:srgbClr val="4C0A87"/>
              </a:solidFill>
              <a:ln w="9525">
                <a:solidFill>
                  <a:schemeClr val="tx1"/>
                </a:solidFill>
                <a:miter lim="800000"/>
                <a:headEnd/>
                <a:tailEnd/>
              </a:ln>
            </p:spPr>
            <p:txBody>
              <a:bodyPr wrap="none" anchor="ctr"/>
              <a:lstStyle/>
              <a:p>
                <a:endParaRPr lang="en-US"/>
              </a:p>
            </p:txBody>
          </p:sp>
          <p:sp>
            <p:nvSpPr>
              <p:cNvPr id="14" name="Line 1030"/>
              <p:cNvSpPr>
                <a:spLocks noChangeShapeType="1"/>
              </p:cNvSpPr>
              <p:nvPr/>
            </p:nvSpPr>
            <p:spPr bwMode="auto">
              <a:xfrm>
                <a:off x="528" y="2352"/>
                <a:ext cx="96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031"/>
              <p:cNvSpPr>
                <a:spLocks noChangeShapeType="1"/>
              </p:cNvSpPr>
              <p:nvPr/>
            </p:nvSpPr>
            <p:spPr bwMode="auto">
              <a:xfrm>
                <a:off x="528" y="3168"/>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 name="Text Box 1032"/>
            <p:cNvSpPr txBox="1">
              <a:spLocks noChangeArrowheads="1"/>
            </p:cNvSpPr>
            <p:nvPr/>
          </p:nvSpPr>
          <p:spPr bwMode="auto">
            <a:xfrm>
              <a:off x="528" y="1584"/>
              <a:ext cx="528" cy="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dirty="0">
                  <a:solidFill>
                    <a:schemeClr val="bg2"/>
                  </a:solidFill>
                  <a:latin typeface="Arial"/>
                  <a:cs typeface="Arial"/>
                </a:rPr>
                <a:t>Students with Intense Problem Behavior (1%-5%)</a:t>
              </a:r>
            </a:p>
          </p:txBody>
        </p:sp>
        <p:sp>
          <p:nvSpPr>
            <p:cNvPr id="11" name="Text Box 1033"/>
            <p:cNvSpPr txBox="1">
              <a:spLocks noChangeArrowheads="1"/>
            </p:cNvSpPr>
            <p:nvPr/>
          </p:nvSpPr>
          <p:spPr bwMode="auto">
            <a:xfrm>
              <a:off x="528" y="2544"/>
              <a:ext cx="960"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a:solidFill>
                    <a:schemeClr val="bg2"/>
                  </a:solidFill>
                  <a:latin typeface="Arial"/>
                  <a:cs typeface="Arial"/>
                </a:rPr>
                <a:t>Student’s At-Risk for Problem Behaviors (5%-15%)</a:t>
              </a:r>
            </a:p>
          </p:txBody>
        </p:sp>
        <p:sp>
          <p:nvSpPr>
            <p:cNvPr id="12" name="Text Box 1034"/>
            <p:cNvSpPr txBox="1">
              <a:spLocks noChangeArrowheads="1"/>
            </p:cNvSpPr>
            <p:nvPr/>
          </p:nvSpPr>
          <p:spPr bwMode="auto">
            <a:xfrm>
              <a:off x="528" y="3312"/>
              <a:ext cx="1104"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dirty="0">
                  <a:solidFill>
                    <a:schemeClr val="bg2"/>
                  </a:solidFill>
                  <a:latin typeface="Arial"/>
                  <a:cs typeface="Arial"/>
                </a:rPr>
                <a:t>Students without Serious Problem Behaviors (80%-90%)</a:t>
              </a:r>
            </a:p>
          </p:txBody>
        </p:sp>
      </p:grpSp>
      <p:grpSp>
        <p:nvGrpSpPr>
          <p:cNvPr id="16" name="Group 1035"/>
          <p:cNvGrpSpPr>
            <a:grpSpLocks/>
          </p:cNvGrpSpPr>
          <p:nvPr/>
        </p:nvGrpSpPr>
        <p:grpSpPr bwMode="auto">
          <a:xfrm>
            <a:off x="4495800" y="2743205"/>
            <a:ext cx="6172200" cy="431409"/>
            <a:chOff x="1200" y="1742"/>
            <a:chExt cx="4368" cy="310"/>
          </a:xfrm>
        </p:grpSpPr>
        <p:sp>
          <p:nvSpPr>
            <p:cNvPr id="17" name="Line 1036"/>
            <p:cNvSpPr>
              <a:spLocks noChangeShapeType="1"/>
            </p:cNvSpPr>
            <p:nvPr/>
          </p:nvSpPr>
          <p:spPr bwMode="auto">
            <a:xfrm>
              <a:off x="1200" y="1824"/>
              <a:ext cx="13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18" name="Text Box 1037"/>
            <p:cNvSpPr txBox="1">
              <a:spLocks noChangeArrowheads="1"/>
            </p:cNvSpPr>
            <p:nvPr/>
          </p:nvSpPr>
          <p:spPr bwMode="auto">
            <a:xfrm>
              <a:off x="2640" y="1742"/>
              <a:ext cx="120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a:latin typeface="Arial"/>
                  <a:cs typeface="Arial"/>
                </a:rPr>
                <a:t>TERTIARY PREVENTION</a:t>
              </a:r>
              <a:r>
                <a:rPr lang="en-US" sz="1100" b="1">
                  <a:solidFill>
                    <a:srgbClr val="FFFF99"/>
                  </a:solidFill>
                  <a:latin typeface="Arial"/>
                  <a:cs typeface="Arial"/>
                </a:rPr>
                <a:t> </a:t>
              </a:r>
            </a:p>
          </p:txBody>
        </p:sp>
        <p:sp>
          <p:nvSpPr>
            <p:cNvPr id="19" name="Line 1038"/>
            <p:cNvSpPr>
              <a:spLocks noChangeShapeType="1"/>
            </p:cNvSpPr>
            <p:nvPr/>
          </p:nvSpPr>
          <p:spPr bwMode="auto">
            <a:xfrm>
              <a:off x="3984" y="182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20" name="Text Box 1039"/>
            <p:cNvSpPr txBox="1">
              <a:spLocks noChangeArrowheads="1"/>
            </p:cNvSpPr>
            <p:nvPr/>
          </p:nvSpPr>
          <p:spPr bwMode="auto">
            <a:xfrm>
              <a:off x="4416" y="1742"/>
              <a:ext cx="1152"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a:latin typeface="Arial"/>
                  <a:cs typeface="Arial"/>
                </a:rPr>
                <a:t>Targeted Interventions</a:t>
              </a:r>
            </a:p>
          </p:txBody>
        </p:sp>
      </p:grpSp>
      <p:grpSp>
        <p:nvGrpSpPr>
          <p:cNvPr id="21" name="Group 1040"/>
          <p:cNvGrpSpPr>
            <a:grpSpLocks/>
          </p:cNvGrpSpPr>
          <p:nvPr/>
        </p:nvGrpSpPr>
        <p:grpSpPr bwMode="auto">
          <a:xfrm>
            <a:off x="5410200" y="4114806"/>
            <a:ext cx="5257800" cy="431409"/>
            <a:chOff x="1776" y="2606"/>
            <a:chExt cx="3744" cy="310"/>
          </a:xfrm>
        </p:grpSpPr>
        <p:sp>
          <p:nvSpPr>
            <p:cNvPr id="22" name="Line 1041"/>
            <p:cNvSpPr>
              <a:spLocks noChangeShapeType="1"/>
            </p:cNvSpPr>
            <p:nvPr/>
          </p:nvSpPr>
          <p:spPr bwMode="auto">
            <a:xfrm>
              <a:off x="1776" y="2688"/>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23" name="Text Box 1042"/>
            <p:cNvSpPr txBox="1">
              <a:spLocks noChangeArrowheads="1"/>
            </p:cNvSpPr>
            <p:nvPr/>
          </p:nvSpPr>
          <p:spPr bwMode="auto">
            <a:xfrm>
              <a:off x="2640" y="2606"/>
              <a:ext cx="129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a:latin typeface="Arial"/>
                  <a:cs typeface="Arial"/>
                </a:rPr>
                <a:t>SECONDARY PREVENTION</a:t>
              </a:r>
            </a:p>
          </p:txBody>
        </p:sp>
        <p:sp>
          <p:nvSpPr>
            <p:cNvPr id="24" name="Line 1043"/>
            <p:cNvSpPr>
              <a:spLocks noChangeShapeType="1"/>
            </p:cNvSpPr>
            <p:nvPr/>
          </p:nvSpPr>
          <p:spPr bwMode="auto">
            <a:xfrm>
              <a:off x="3984" y="268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25" name="Text Box 1044"/>
            <p:cNvSpPr txBox="1">
              <a:spLocks noChangeArrowheads="1"/>
            </p:cNvSpPr>
            <p:nvPr/>
          </p:nvSpPr>
          <p:spPr bwMode="auto">
            <a:xfrm>
              <a:off x="4416" y="2606"/>
              <a:ext cx="110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a:latin typeface="Arial"/>
                  <a:cs typeface="Arial"/>
                </a:rPr>
                <a:t>Selected Interventions</a:t>
              </a:r>
            </a:p>
          </p:txBody>
        </p:sp>
      </p:grpSp>
      <p:grpSp>
        <p:nvGrpSpPr>
          <p:cNvPr id="26" name="Group 1045"/>
          <p:cNvGrpSpPr>
            <a:grpSpLocks/>
          </p:cNvGrpSpPr>
          <p:nvPr/>
        </p:nvGrpSpPr>
        <p:grpSpPr bwMode="auto">
          <a:xfrm>
            <a:off x="6172200" y="5257792"/>
            <a:ext cx="4495800" cy="431067"/>
            <a:chOff x="2256" y="3326"/>
            <a:chExt cx="3312" cy="353"/>
          </a:xfrm>
        </p:grpSpPr>
        <p:sp>
          <p:nvSpPr>
            <p:cNvPr id="27" name="Line 1046"/>
            <p:cNvSpPr>
              <a:spLocks noChangeShapeType="1"/>
            </p:cNvSpPr>
            <p:nvPr/>
          </p:nvSpPr>
          <p:spPr bwMode="auto">
            <a:xfrm>
              <a:off x="2256" y="340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28" name="Text Box 1047"/>
            <p:cNvSpPr txBox="1">
              <a:spLocks noChangeArrowheads="1"/>
            </p:cNvSpPr>
            <p:nvPr/>
          </p:nvSpPr>
          <p:spPr bwMode="auto">
            <a:xfrm>
              <a:off x="2640" y="3326"/>
              <a:ext cx="1200" cy="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a:latin typeface="Arial"/>
                  <a:cs typeface="Arial"/>
                </a:rPr>
                <a:t>PRIMARY PREVENTION</a:t>
              </a:r>
            </a:p>
          </p:txBody>
        </p:sp>
        <p:sp>
          <p:nvSpPr>
            <p:cNvPr id="29" name="Line 1048"/>
            <p:cNvSpPr>
              <a:spLocks noChangeShapeType="1"/>
            </p:cNvSpPr>
            <p:nvPr/>
          </p:nvSpPr>
          <p:spPr bwMode="auto">
            <a:xfrm>
              <a:off x="3984" y="3409"/>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30" name="Text Box 1049"/>
            <p:cNvSpPr txBox="1">
              <a:spLocks noChangeArrowheads="1"/>
            </p:cNvSpPr>
            <p:nvPr/>
          </p:nvSpPr>
          <p:spPr bwMode="auto">
            <a:xfrm>
              <a:off x="4416" y="3326"/>
              <a:ext cx="1152" cy="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b="1" dirty="0">
                  <a:latin typeface="Arial"/>
                  <a:cs typeface="Arial"/>
                </a:rPr>
                <a:t>Universal Interventions</a:t>
              </a:r>
            </a:p>
          </p:txBody>
        </p:sp>
      </p:grpSp>
      <p:sp>
        <p:nvSpPr>
          <p:cNvPr id="31" name="Text Box 1050"/>
          <p:cNvSpPr txBox="1">
            <a:spLocks noChangeArrowheads="1"/>
          </p:cNvSpPr>
          <p:nvPr/>
        </p:nvSpPr>
        <p:spPr bwMode="auto">
          <a:xfrm>
            <a:off x="10474319" y="6382268"/>
            <a:ext cx="1600200" cy="26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1100" dirty="0">
                <a:latin typeface="Arial"/>
                <a:cs typeface="Arial"/>
              </a:rPr>
              <a:t>(Walker et al., 1996)</a:t>
            </a:r>
          </a:p>
        </p:txBody>
      </p:sp>
    </p:spTree>
    <p:extLst>
      <p:ext uri="{BB962C8B-B14F-4D97-AF65-F5344CB8AC3E}">
        <p14:creationId xmlns:p14="http://schemas.microsoft.com/office/powerpoint/2010/main" val="353115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a:grpSpLocks/>
          </p:cNvGrpSpPr>
          <p:nvPr/>
        </p:nvGrpSpPr>
        <p:grpSpPr bwMode="auto">
          <a:xfrm>
            <a:off x="1331627" y="334978"/>
            <a:ext cx="10747947" cy="6192525"/>
            <a:chOff x="1180" y="3347"/>
            <a:chExt cx="11320" cy="6743"/>
          </a:xfrm>
        </p:grpSpPr>
        <p:sp>
          <p:nvSpPr>
            <p:cNvPr id="34" name="Text Box 5"/>
            <p:cNvSpPr txBox="1">
              <a:spLocks noChangeArrowheads="1"/>
            </p:cNvSpPr>
            <p:nvPr/>
          </p:nvSpPr>
          <p:spPr bwMode="auto">
            <a:xfrm>
              <a:off x="10880" y="9730"/>
              <a:ext cx="1620" cy="360"/>
            </a:xfrm>
            <a:prstGeom prst="rect">
              <a:avLst/>
            </a:prstGeom>
            <a:solidFill>
              <a:srgbClr val="CDD8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800" dirty="0">
                  <a:latin typeface="Tahoma" charset="0"/>
                </a:rPr>
                <a:t>    ©2006, NASP</a:t>
              </a:r>
              <a:endParaRPr lang="en-US" sz="1900" dirty="0"/>
            </a:p>
          </p:txBody>
        </p:sp>
        <p:sp>
          <p:nvSpPr>
            <p:cNvPr id="35" name="AutoShape 6"/>
            <p:cNvSpPr>
              <a:spLocks noChangeArrowheads="1"/>
            </p:cNvSpPr>
            <p:nvPr/>
          </p:nvSpPr>
          <p:spPr bwMode="auto">
            <a:xfrm>
              <a:off x="3562" y="3347"/>
              <a:ext cx="5116" cy="5522"/>
            </a:xfrm>
            <a:prstGeom prst="triangle">
              <a:avLst>
                <a:gd name="adj" fmla="val 50000"/>
              </a:avLst>
            </a:prstGeom>
            <a:solidFill>
              <a:srgbClr val="FFFFFF"/>
            </a:solidFill>
            <a:ln w="12700">
              <a:solidFill>
                <a:srgbClr val="000000"/>
              </a:solidFill>
              <a:miter lim="800000"/>
              <a:headEnd/>
              <a:tailEnd/>
            </a:ln>
          </p:spPr>
          <p:txBody>
            <a:bodyPr/>
            <a:lstStyle/>
            <a:p>
              <a:endParaRPr lang="en-US"/>
            </a:p>
          </p:txBody>
        </p:sp>
        <p:sp>
          <p:nvSpPr>
            <p:cNvPr id="36" name="Text Box 7"/>
            <p:cNvSpPr txBox="1">
              <a:spLocks noChangeArrowheads="1"/>
            </p:cNvSpPr>
            <p:nvPr/>
          </p:nvSpPr>
          <p:spPr bwMode="auto">
            <a:xfrm>
              <a:off x="4063" y="8229"/>
              <a:ext cx="4079" cy="619"/>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500" b="1">
                  <a:solidFill>
                    <a:schemeClr val="bg1"/>
                  </a:solidFill>
                  <a:latin typeface="Tahoma" charset="0"/>
                </a:rPr>
                <a:t>School-Based Prevention &amp; Universal Interventions</a:t>
              </a:r>
              <a:endParaRPr lang="en-US" sz="1500">
                <a:solidFill>
                  <a:schemeClr val="bg1"/>
                </a:solidFill>
              </a:endParaRPr>
            </a:p>
          </p:txBody>
        </p:sp>
        <p:sp>
          <p:nvSpPr>
            <p:cNvPr id="37" name="Text Box 8"/>
            <p:cNvSpPr txBox="1">
              <a:spLocks noChangeArrowheads="1"/>
            </p:cNvSpPr>
            <p:nvPr/>
          </p:nvSpPr>
          <p:spPr bwMode="auto">
            <a:xfrm>
              <a:off x="5000" y="6019"/>
              <a:ext cx="2207" cy="88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chemeClr val="bg1"/>
                  </a:solidFill>
                  <a:latin typeface="Tahoma" charset="0"/>
                </a:rPr>
                <a:t>Selective School Interventions With Community</a:t>
              </a:r>
              <a:r>
                <a:rPr lang="en-US" sz="1200" b="1" dirty="0">
                  <a:solidFill>
                    <a:schemeClr val="bg1"/>
                  </a:solidFill>
                </a:rPr>
                <a:t> </a:t>
              </a:r>
              <a:r>
                <a:rPr lang="en-US" sz="1200" b="1" dirty="0">
                  <a:solidFill>
                    <a:schemeClr val="bg1"/>
                  </a:solidFill>
                  <a:latin typeface="Tahoma" charset="0"/>
                </a:rPr>
                <a:t>Support</a:t>
              </a:r>
              <a:endParaRPr lang="en-US" sz="1200" dirty="0">
                <a:solidFill>
                  <a:schemeClr val="bg1"/>
                </a:solidFill>
              </a:endParaRPr>
            </a:p>
          </p:txBody>
        </p:sp>
        <p:sp>
          <p:nvSpPr>
            <p:cNvPr id="38" name="Text Box 9"/>
            <p:cNvSpPr txBox="1">
              <a:spLocks noChangeArrowheads="1"/>
            </p:cNvSpPr>
            <p:nvPr/>
          </p:nvSpPr>
          <p:spPr bwMode="auto">
            <a:xfrm>
              <a:off x="4532" y="7122"/>
              <a:ext cx="3210" cy="88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chemeClr val="bg1"/>
                  </a:solidFill>
                  <a:latin typeface="Tahoma" charset="0"/>
                </a:rPr>
                <a:t>Early Identification of Students With Mental Health and Behavioral Concerns</a:t>
              </a:r>
              <a:endParaRPr lang="en-US" sz="1200" dirty="0">
                <a:solidFill>
                  <a:schemeClr val="bg1"/>
                </a:solidFill>
              </a:endParaRPr>
            </a:p>
          </p:txBody>
        </p:sp>
        <p:sp>
          <p:nvSpPr>
            <p:cNvPr id="39" name="Text Box 10"/>
            <p:cNvSpPr txBox="1">
              <a:spLocks noChangeArrowheads="1"/>
            </p:cNvSpPr>
            <p:nvPr/>
          </p:nvSpPr>
          <p:spPr bwMode="auto">
            <a:xfrm>
              <a:off x="5000" y="5062"/>
              <a:ext cx="2207" cy="797"/>
            </a:xfrm>
            <a:prstGeom prst="rect">
              <a:avLst/>
            </a:prstGeom>
            <a:solidFill>
              <a:srgbClr val="00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FFFFFF"/>
                  </a:solidFill>
                  <a:latin typeface="Tahoma" charset="0"/>
                </a:rPr>
                <a:t>Intensive School Interventions With Community Support</a:t>
              </a:r>
              <a:endParaRPr lang="en-US" sz="1200" dirty="0"/>
            </a:p>
          </p:txBody>
        </p:sp>
        <p:sp>
          <p:nvSpPr>
            <p:cNvPr id="40" name="Text Box 11"/>
            <p:cNvSpPr txBox="1">
              <a:spLocks noChangeArrowheads="1"/>
            </p:cNvSpPr>
            <p:nvPr/>
          </p:nvSpPr>
          <p:spPr bwMode="auto">
            <a:xfrm>
              <a:off x="5000" y="4032"/>
              <a:ext cx="2207" cy="797"/>
            </a:xfrm>
            <a:prstGeom prst="rect">
              <a:avLst/>
            </a:prstGeom>
            <a:solidFill>
              <a:srgbClr val="33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FFFFFF"/>
                  </a:solidFill>
                  <a:latin typeface="Tahoma" charset="0"/>
                </a:rPr>
                <a:t>Targeted Community Interventions With School Support</a:t>
              </a:r>
              <a:endParaRPr lang="en-US" sz="1200" dirty="0"/>
            </a:p>
          </p:txBody>
        </p:sp>
        <p:sp>
          <p:nvSpPr>
            <p:cNvPr id="41" name="Text Box 12"/>
            <p:cNvSpPr txBox="1">
              <a:spLocks noChangeArrowheads="1"/>
            </p:cNvSpPr>
            <p:nvPr/>
          </p:nvSpPr>
          <p:spPr bwMode="auto">
            <a:xfrm>
              <a:off x="3060" y="9001"/>
              <a:ext cx="6120" cy="539"/>
            </a:xfrm>
            <a:prstGeom prst="rect">
              <a:avLst/>
            </a:prstGeom>
            <a:solidFill>
              <a:srgbClr val="0000FF"/>
            </a:solidFill>
            <a:ln w="57150">
              <a:solidFill>
                <a:srgbClr val="FFFFFF"/>
              </a:solidFill>
              <a:miter lim="800000"/>
              <a:headEnd/>
              <a:tailEnd/>
            </a:ln>
          </p:spPr>
          <p:txBody>
            <a:bodyPr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600" b="1" dirty="0">
                  <a:solidFill>
                    <a:srgbClr val="FFFFFF"/>
                  </a:solidFill>
                  <a:latin typeface="Tahoma" charset="0"/>
                </a:rPr>
                <a:t>The Continuum of School Mental Services</a:t>
              </a:r>
              <a:endParaRPr lang="en-US" sz="1600" dirty="0">
                <a:solidFill>
                  <a:srgbClr val="FFFFFF"/>
                </a:solidFill>
              </a:endParaRPr>
            </a:p>
          </p:txBody>
        </p:sp>
        <p:sp>
          <p:nvSpPr>
            <p:cNvPr id="42" name="Line 13"/>
            <p:cNvSpPr>
              <a:spLocks noChangeShapeType="1"/>
            </p:cNvSpPr>
            <p:nvPr/>
          </p:nvSpPr>
          <p:spPr bwMode="auto">
            <a:xfrm>
              <a:off x="4464" y="6985"/>
              <a:ext cx="331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14"/>
            <p:cNvSpPr>
              <a:spLocks noChangeShapeType="1"/>
            </p:cNvSpPr>
            <p:nvPr/>
          </p:nvSpPr>
          <p:spPr bwMode="auto">
            <a:xfrm>
              <a:off x="4966" y="5900"/>
              <a:ext cx="230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Text Box 15"/>
            <p:cNvSpPr txBox="1">
              <a:spLocks noChangeArrowheads="1"/>
            </p:cNvSpPr>
            <p:nvPr/>
          </p:nvSpPr>
          <p:spPr bwMode="auto">
            <a:xfrm>
              <a:off x="1180" y="7662"/>
              <a:ext cx="2160" cy="54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826A5"/>
                  </a:solidFill>
                  <a:latin typeface="Tahoma" charset="0"/>
                </a:rPr>
                <a:t>All School Employed MH Professionals</a:t>
              </a:r>
              <a:endParaRPr lang="en-US" sz="1200" dirty="0">
                <a:solidFill>
                  <a:srgbClr val="4826A5"/>
                </a:solidFill>
              </a:endParaRPr>
            </a:p>
          </p:txBody>
        </p:sp>
        <p:sp>
          <p:nvSpPr>
            <p:cNvPr id="45" name="Text Box 16"/>
            <p:cNvSpPr txBox="1">
              <a:spLocks noChangeArrowheads="1"/>
            </p:cNvSpPr>
            <p:nvPr/>
          </p:nvSpPr>
          <p:spPr bwMode="auto">
            <a:xfrm>
              <a:off x="1980" y="6233"/>
              <a:ext cx="2160" cy="54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C0A87"/>
                  </a:solidFill>
                  <a:latin typeface="Tahoma" charset="0"/>
                </a:rPr>
                <a:t>Most School-Employed MH Prof </a:t>
              </a:r>
              <a:endParaRPr lang="en-US" sz="1200" dirty="0">
                <a:solidFill>
                  <a:srgbClr val="4C0A87"/>
                </a:solidFill>
              </a:endParaRPr>
            </a:p>
          </p:txBody>
        </p:sp>
        <p:sp>
          <p:nvSpPr>
            <p:cNvPr id="46" name="Text Box 17"/>
            <p:cNvSpPr txBox="1">
              <a:spLocks noChangeArrowheads="1"/>
            </p:cNvSpPr>
            <p:nvPr/>
          </p:nvSpPr>
          <p:spPr bwMode="auto">
            <a:xfrm>
              <a:off x="8280" y="6233"/>
              <a:ext cx="1440" cy="54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826A5"/>
                  </a:solidFill>
                  <a:latin typeface="Tahoma" charset="0"/>
                </a:rPr>
                <a:t>At-Risk Students</a:t>
              </a:r>
              <a:endParaRPr lang="en-US" sz="1200" dirty="0">
                <a:solidFill>
                  <a:srgbClr val="4826A5"/>
                </a:solidFill>
              </a:endParaRPr>
            </a:p>
          </p:txBody>
        </p:sp>
        <p:sp>
          <p:nvSpPr>
            <p:cNvPr id="47" name="Text Box 18"/>
            <p:cNvSpPr txBox="1">
              <a:spLocks noChangeArrowheads="1"/>
            </p:cNvSpPr>
            <p:nvPr/>
          </p:nvSpPr>
          <p:spPr bwMode="auto">
            <a:xfrm>
              <a:off x="7920" y="4613"/>
              <a:ext cx="1800" cy="72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C0A87"/>
                  </a:solidFill>
                  <a:latin typeface="Tahoma" charset="0"/>
                </a:rPr>
                <a:t>Students With Severe/Chronic Problems</a:t>
              </a:r>
              <a:r>
                <a:rPr lang="en-US" sz="800" b="1" dirty="0">
                  <a:solidFill>
                    <a:srgbClr val="4C0A87"/>
                  </a:solidFill>
                  <a:latin typeface="Tahoma" charset="0"/>
                </a:rPr>
                <a:t> </a:t>
              </a:r>
              <a:endParaRPr lang="en-US" sz="1900" dirty="0">
                <a:solidFill>
                  <a:srgbClr val="4C0A87"/>
                </a:solidFill>
              </a:endParaRPr>
            </a:p>
          </p:txBody>
        </p:sp>
        <p:sp>
          <p:nvSpPr>
            <p:cNvPr id="48" name="Line 19"/>
            <p:cNvSpPr>
              <a:spLocks noChangeShapeType="1"/>
            </p:cNvSpPr>
            <p:nvPr/>
          </p:nvSpPr>
          <p:spPr bwMode="auto">
            <a:xfrm flipV="1">
              <a:off x="4500" y="4614"/>
              <a:ext cx="756" cy="17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 name="Line 20"/>
            <p:cNvSpPr>
              <a:spLocks noChangeShapeType="1"/>
            </p:cNvSpPr>
            <p:nvPr/>
          </p:nvSpPr>
          <p:spPr bwMode="auto">
            <a:xfrm>
              <a:off x="4320" y="4973"/>
              <a:ext cx="756" cy="36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 name="Text Box 21"/>
            <p:cNvSpPr txBox="1">
              <a:spLocks noChangeArrowheads="1"/>
            </p:cNvSpPr>
            <p:nvPr/>
          </p:nvSpPr>
          <p:spPr bwMode="auto">
            <a:xfrm>
              <a:off x="2340" y="4500"/>
              <a:ext cx="2160" cy="54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C0A87"/>
                  </a:solidFill>
                  <a:latin typeface="Tahoma" charset="0"/>
                </a:rPr>
                <a:t>Some School-Employed MH Prof</a:t>
              </a:r>
              <a:endParaRPr lang="en-US" sz="1200" dirty="0">
                <a:solidFill>
                  <a:srgbClr val="4C0A87"/>
                </a:solidFill>
              </a:endParaRPr>
            </a:p>
          </p:txBody>
        </p:sp>
        <p:sp>
          <p:nvSpPr>
            <p:cNvPr id="51" name="Line 22"/>
            <p:cNvSpPr>
              <a:spLocks noChangeShapeType="1"/>
            </p:cNvSpPr>
            <p:nvPr/>
          </p:nvSpPr>
          <p:spPr bwMode="auto">
            <a:xfrm flipV="1">
              <a:off x="4140" y="6413"/>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 name="Line 23"/>
            <p:cNvSpPr>
              <a:spLocks noChangeShapeType="1"/>
            </p:cNvSpPr>
            <p:nvPr/>
          </p:nvSpPr>
          <p:spPr bwMode="auto">
            <a:xfrm flipV="1">
              <a:off x="3345" y="7745"/>
              <a:ext cx="1213"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3" name="Line 24"/>
            <p:cNvSpPr>
              <a:spLocks noChangeShapeType="1"/>
            </p:cNvSpPr>
            <p:nvPr/>
          </p:nvSpPr>
          <p:spPr bwMode="auto">
            <a:xfrm>
              <a:off x="3385" y="8023"/>
              <a:ext cx="72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4" name="Line 25"/>
            <p:cNvSpPr>
              <a:spLocks noChangeShapeType="1"/>
            </p:cNvSpPr>
            <p:nvPr/>
          </p:nvSpPr>
          <p:spPr bwMode="auto">
            <a:xfrm flipH="1">
              <a:off x="6660" y="4973"/>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5" name="Line 26"/>
            <p:cNvSpPr>
              <a:spLocks noChangeShapeType="1"/>
            </p:cNvSpPr>
            <p:nvPr/>
          </p:nvSpPr>
          <p:spPr bwMode="auto">
            <a:xfrm flipH="1">
              <a:off x="7380" y="6413"/>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6" name="Line 27"/>
            <p:cNvSpPr>
              <a:spLocks noChangeShapeType="1"/>
            </p:cNvSpPr>
            <p:nvPr/>
          </p:nvSpPr>
          <p:spPr bwMode="auto">
            <a:xfrm flipH="1">
              <a:off x="7740" y="8033"/>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 name="Text Box 28"/>
            <p:cNvSpPr txBox="1">
              <a:spLocks noChangeArrowheads="1"/>
            </p:cNvSpPr>
            <p:nvPr/>
          </p:nvSpPr>
          <p:spPr bwMode="auto">
            <a:xfrm>
              <a:off x="8820" y="7853"/>
              <a:ext cx="1440" cy="360"/>
            </a:xfrm>
            <a:prstGeom prst="rect">
              <a:avLst/>
            </a:prstGeom>
            <a:solidFill>
              <a:srgbClr val="CDD8D9"/>
            </a:solidFill>
            <a:ln w="9525">
              <a:solidFill>
                <a:srgbClr val="000000"/>
              </a:solidFill>
              <a:miter lim="800000"/>
              <a:headEnd/>
              <a:tailEnd/>
            </a:ln>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1200" b="1" dirty="0">
                  <a:solidFill>
                    <a:srgbClr val="4C0A87"/>
                  </a:solidFill>
                  <a:latin typeface="Tahoma" charset="0"/>
                </a:rPr>
                <a:t>All Students</a:t>
              </a:r>
              <a:endParaRPr lang="en-US" sz="1200" dirty="0">
                <a:solidFill>
                  <a:srgbClr val="4C0A87"/>
                </a:solidFill>
              </a:endParaRPr>
            </a:p>
          </p:txBody>
        </p:sp>
      </p:grpSp>
      <p:sp>
        <p:nvSpPr>
          <p:cNvPr id="58" name="Line 29"/>
          <p:cNvSpPr>
            <a:spLocks noChangeShapeType="1"/>
          </p:cNvSpPr>
          <p:nvPr/>
        </p:nvSpPr>
        <p:spPr bwMode="auto">
          <a:xfrm>
            <a:off x="4191000" y="4648200"/>
            <a:ext cx="3810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8" tIns="45719" rIns="91438" bIns="45719"/>
          <a:lstStyle/>
          <a:p>
            <a:endParaRPr lang="en-US"/>
          </a:p>
        </p:txBody>
      </p:sp>
      <p:sp>
        <p:nvSpPr>
          <p:cNvPr id="59" name="Line 30"/>
          <p:cNvSpPr>
            <a:spLocks noChangeShapeType="1"/>
          </p:cNvSpPr>
          <p:nvPr/>
        </p:nvSpPr>
        <p:spPr bwMode="auto">
          <a:xfrm>
            <a:off x="5486400" y="1752600"/>
            <a:ext cx="121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8" tIns="45719" rIns="91438" bIns="45719"/>
          <a:lstStyle/>
          <a:p>
            <a:endParaRPr lang="en-US"/>
          </a:p>
        </p:txBody>
      </p:sp>
      <p:sp>
        <p:nvSpPr>
          <p:cNvPr id="60" name="TextBox 59"/>
          <p:cNvSpPr txBox="1"/>
          <p:nvPr/>
        </p:nvSpPr>
        <p:spPr>
          <a:xfrm>
            <a:off x="2129080" y="334978"/>
            <a:ext cx="1836197" cy="384719"/>
          </a:xfrm>
          <a:prstGeom prst="rect">
            <a:avLst/>
          </a:prstGeom>
          <a:noFill/>
        </p:spPr>
        <p:txBody>
          <a:bodyPr wrap="square" lIns="91438" tIns="45719" rIns="91438" bIns="45719">
            <a:spAutoFit/>
          </a:bodyPr>
          <a:lstStyle/>
          <a:p>
            <a:pPr>
              <a:defRPr/>
            </a:pPr>
            <a:r>
              <a:rPr lang="en-US" dirty="0">
                <a:ln w="10160">
                  <a:solidFill>
                    <a:schemeClr val="accent1"/>
                  </a:solidFill>
                  <a:prstDash val="solid"/>
                </a:ln>
                <a:solidFill>
                  <a:srgbClr val="4826A5"/>
                </a:solidFill>
                <a:effectLst>
                  <a:outerShdw blurRad="38100" dist="32000" dir="5400000" algn="tl">
                    <a:srgbClr val="000000">
                      <a:alpha val="30000"/>
                    </a:srgbClr>
                  </a:outerShdw>
                </a:effectLst>
                <a:latin typeface="Arial"/>
                <a:ea typeface="ＭＳ Ｐゴシック" charset="0"/>
                <a:cs typeface="Arial"/>
              </a:rPr>
              <a:t>Social Worker</a:t>
            </a:r>
            <a:endParaRPr lang="en-US" b="1" dirty="0">
              <a:ln w="12700">
                <a:solidFill>
                  <a:schemeClr val="tx2">
                    <a:satMod val="155000"/>
                  </a:schemeClr>
                </a:solidFill>
                <a:prstDash val="solid"/>
              </a:ln>
              <a:solidFill>
                <a:srgbClr val="4826A5"/>
              </a:solidFill>
              <a:effectLst>
                <a:outerShdw blurRad="41275" dist="20320" dir="1800000" algn="tl" rotWithShape="0">
                  <a:srgbClr val="000000">
                    <a:alpha val="40000"/>
                  </a:srgbClr>
                </a:outerShdw>
              </a:effectLst>
              <a:latin typeface="Arial"/>
              <a:ea typeface="ＭＳ Ｐゴシック" charset="0"/>
              <a:cs typeface="Arial"/>
            </a:endParaRPr>
          </a:p>
        </p:txBody>
      </p:sp>
      <p:sp>
        <p:nvSpPr>
          <p:cNvPr id="61" name="TextBox 60"/>
          <p:cNvSpPr txBox="1"/>
          <p:nvPr/>
        </p:nvSpPr>
        <p:spPr>
          <a:xfrm>
            <a:off x="8791413" y="341062"/>
            <a:ext cx="1524000" cy="400111"/>
          </a:xfrm>
          <a:prstGeom prst="rect">
            <a:avLst/>
          </a:prstGeom>
          <a:noFill/>
        </p:spPr>
        <p:txBody>
          <a:bodyPr lIns="91438" tIns="45719" rIns="91438" bIns="45719">
            <a:spAutoFit/>
          </a:bodyPr>
          <a:lstStyle/>
          <a:p>
            <a:pPr>
              <a:defRPr/>
            </a:pPr>
            <a:r>
              <a:rPr lang="en-US" sz="2000" dirty="0">
                <a:ln w="10160">
                  <a:solidFill>
                    <a:schemeClr val="accent1"/>
                  </a:solidFill>
                  <a:prstDash val="solid"/>
                </a:ln>
                <a:solidFill>
                  <a:srgbClr val="4826A5"/>
                </a:solidFill>
                <a:effectLst>
                  <a:outerShdw blurRad="38100" dist="32000" dir="5400000" algn="tl">
                    <a:srgbClr val="000000">
                      <a:alpha val="30000"/>
                    </a:srgbClr>
                  </a:outerShdw>
                </a:effectLst>
                <a:latin typeface="Arial"/>
                <a:ea typeface="ＭＳ Ｐゴシック" charset="0"/>
                <a:cs typeface="Arial"/>
              </a:rPr>
              <a:t>Student</a:t>
            </a:r>
            <a:endParaRPr lang="en-US" sz="2000" b="1" dirty="0">
              <a:ln w="12700">
                <a:solidFill>
                  <a:schemeClr val="tx2">
                    <a:satMod val="155000"/>
                  </a:schemeClr>
                </a:solidFill>
                <a:prstDash val="solid"/>
              </a:ln>
              <a:solidFill>
                <a:srgbClr val="4826A5"/>
              </a:solidFill>
              <a:effectLst>
                <a:outerShdw blurRad="41275" dist="20320" dir="1800000" algn="tl" rotWithShape="0">
                  <a:srgbClr val="000000">
                    <a:alpha val="40000"/>
                  </a:srgbClr>
                </a:outerShdw>
              </a:effectLst>
              <a:latin typeface="Arial"/>
              <a:ea typeface="ＭＳ Ｐゴシック" charset="0"/>
              <a:cs typeface="Arial"/>
            </a:endParaRPr>
          </a:p>
        </p:txBody>
      </p:sp>
    </p:spTree>
    <p:extLst>
      <p:ext uri="{BB962C8B-B14F-4D97-AF65-F5344CB8AC3E}">
        <p14:creationId xmlns:p14="http://schemas.microsoft.com/office/powerpoint/2010/main" val="83577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54595" y="1479080"/>
            <a:ext cx="10515600" cy="4351339"/>
          </a:xfrm>
          <a:ln>
            <a:noFill/>
          </a:ln>
          <a:effectLst/>
        </p:spPr>
        <p:txBody>
          <a:bodyPr>
            <a:noAutofit/>
          </a:bodyPr>
          <a:lstStyle/>
          <a:p>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Find ways to become the Fabric of the School</a:t>
            </a:r>
          </a:p>
          <a:p>
            <a:endParaRPr lang="en-US" dirty="0">
              <a:ea typeface="MS PGothic" charset="0"/>
              <a:cs typeface="MS PGothic" charset="0"/>
            </a:endParaRPr>
          </a:p>
          <a:p>
            <a:r>
              <a:rPr lang="en-US" dirty="0">
                <a:ea typeface="MS PGothic" charset="0"/>
                <a:cs typeface="MS PGothic" charset="0"/>
              </a:rPr>
              <a:t>Stairwell Therapy</a:t>
            </a:r>
          </a:p>
          <a:p>
            <a:endParaRPr lang="en-US" dirty="0">
              <a:ea typeface="MS PGothic" charset="0"/>
              <a:cs typeface="MS PGothic" charset="0"/>
            </a:endParaRPr>
          </a:p>
          <a:p>
            <a:r>
              <a:rPr lang="en-US" dirty="0">
                <a:ea typeface="MS PGothic" charset="0"/>
                <a:cs typeface="MS PGothic" charset="0"/>
              </a:rPr>
              <a:t>Nuts &amp; Bolts</a:t>
            </a:r>
          </a:p>
          <a:p>
            <a:endParaRPr lang="en-US" dirty="0">
              <a:ea typeface="MS PGothic" charset="0"/>
              <a:cs typeface="MS PGothic" charset="0"/>
            </a:endParaRPr>
          </a:p>
        </p:txBody>
      </p:sp>
      <p:sp>
        <p:nvSpPr>
          <p:cNvPr id="4" name="Title 3"/>
          <p:cNvSpPr>
            <a:spLocks noGrp="1"/>
          </p:cNvSpPr>
          <p:nvPr>
            <p:ph type="title"/>
          </p:nvPr>
        </p:nvSpPr>
        <p:spPr/>
        <p:txBody>
          <a:bodyPr/>
          <a:lstStyle/>
          <a:p>
            <a:r>
              <a:rPr lang="en-US" b="1" dirty="0">
                <a:solidFill>
                  <a:srgbClr val="ED7D31"/>
                </a:solidFill>
              </a:rPr>
              <a:t>TREATMENT PLAN</a:t>
            </a:r>
          </a:p>
        </p:txBody>
      </p:sp>
    </p:spTree>
    <p:extLst>
      <p:ext uri="{BB962C8B-B14F-4D97-AF65-F5344CB8AC3E}">
        <p14:creationId xmlns:p14="http://schemas.microsoft.com/office/powerpoint/2010/main" val="71771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12192000" cy="893389"/>
          </a:xfrm>
          <a:solidFill>
            <a:srgbClr val="A2C3E6"/>
          </a:solidFill>
        </p:spPr>
        <p:txBody>
          <a:bodyPr anchor="ctr" anchorCtr="1"/>
          <a:lstStyle/>
          <a:p>
            <a:pPr algn="ctr">
              <a:defRPr/>
            </a:pPr>
            <a:r>
              <a:rPr lang="en-US" altLang="en-US" sz="2400" b="1">
                <a:solidFill>
                  <a:schemeClr val="tx1"/>
                </a:solidFill>
                <a:latin typeface="Cambria" panose="02040503050406030204" pitchFamily="18" charset="0"/>
              </a:rPr>
              <a:t>Partnering Model</a:t>
            </a:r>
          </a:p>
        </p:txBody>
      </p:sp>
      <p:grpSp>
        <p:nvGrpSpPr>
          <p:cNvPr id="5" name="Group 4"/>
          <p:cNvGrpSpPr/>
          <p:nvPr/>
        </p:nvGrpSpPr>
        <p:grpSpPr>
          <a:xfrm>
            <a:off x="1188721" y="893390"/>
            <a:ext cx="9958185" cy="5785196"/>
            <a:chOff x="147495" y="826078"/>
            <a:chExt cx="6722918" cy="3803072"/>
          </a:xfrm>
        </p:grpSpPr>
        <p:grpSp>
          <p:nvGrpSpPr>
            <p:cNvPr id="3" name="Group 2"/>
            <p:cNvGrpSpPr/>
            <p:nvPr/>
          </p:nvGrpSpPr>
          <p:grpSpPr>
            <a:xfrm>
              <a:off x="520412" y="1350710"/>
              <a:ext cx="6350001" cy="2734076"/>
              <a:chOff x="1704975" y="1444228"/>
              <a:chExt cx="6350001" cy="2734076"/>
            </a:xfrm>
          </p:grpSpPr>
          <p:sp>
            <p:nvSpPr>
              <p:cNvPr id="45074" name="Text Box 18"/>
              <p:cNvSpPr txBox="1">
                <a:spLocks noChangeArrowheads="1"/>
              </p:cNvSpPr>
              <p:nvPr/>
            </p:nvSpPr>
            <p:spPr bwMode="auto">
              <a:xfrm>
                <a:off x="5543550" y="4016443"/>
                <a:ext cx="2511426" cy="161861"/>
              </a:xfrm>
              <a:prstGeom prst="rect">
                <a:avLst/>
              </a:prstGeom>
              <a:noFill/>
              <a:ln w="9525">
                <a:noFill/>
                <a:miter lim="800000"/>
                <a:headEnd/>
                <a:tailEnd/>
              </a:ln>
              <a:effectLst/>
            </p:spPr>
            <p:txBody>
              <a:bodyPr wrap="square">
                <a:spAutoFit/>
              </a:bodyPr>
              <a:lstStyle/>
              <a:p>
                <a:pPr>
                  <a:spcBef>
                    <a:spcPct val="50000"/>
                  </a:spcBef>
                </a:pPr>
                <a:r>
                  <a:rPr lang="en-US" altLang="en-US" sz="1000">
                    <a:latin typeface="Arial" charset="0"/>
                  </a:rPr>
                  <a:t>Source: Adapted from Partnership Continuum, Inc.</a:t>
                </a:r>
              </a:p>
            </p:txBody>
          </p:sp>
          <p:grpSp>
            <p:nvGrpSpPr>
              <p:cNvPr id="2" name="Group 1"/>
              <p:cNvGrpSpPr/>
              <p:nvPr/>
            </p:nvGrpSpPr>
            <p:grpSpPr>
              <a:xfrm>
                <a:off x="1704975" y="1444228"/>
                <a:ext cx="5936707" cy="2700799"/>
                <a:chOff x="1133475" y="1423446"/>
                <a:chExt cx="5936707" cy="2700799"/>
              </a:xfrm>
            </p:grpSpPr>
            <p:sp>
              <p:nvSpPr>
                <p:cNvPr id="45059" name="Oval 3"/>
                <p:cNvSpPr>
                  <a:spLocks noChangeArrowheads="1"/>
                </p:cNvSpPr>
                <p:nvPr/>
              </p:nvSpPr>
              <p:spPr bwMode="auto">
                <a:xfrm>
                  <a:off x="1428750" y="2171700"/>
                  <a:ext cx="1428750" cy="1314450"/>
                </a:xfrm>
                <a:prstGeom prst="ellipse">
                  <a:avLst/>
                </a:prstGeom>
                <a:solidFill>
                  <a:srgbClr val="A2C3E6"/>
                </a:solidFill>
                <a:ln w="9525">
                  <a:solidFill>
                    <a:schemeClr val="tx1"/>
                  </a:solidFill>
                  <a:round/>
                  <a:headEnd/>
                  <a:tailEnd/>
                </a:ln>
                <a:effectLst/>
              </p:spPr>
              <p:txBody>
                <a:bodyPr wrap="none" anchor="ctr"/>
                <a:lstStyle/>
                <a:p>
                  <a:pPr algn="ctr"/>
                  <a:endParaRPr lang="en-US" altLang="en-US" sz="1400">
                    <a:latin typeface="Cambria" panose="02040503050406030204" pitchFamily="18" charset="0"/>
                  </a:endParaRPr>
                </a:p>
              </p:txBody>
            </p:sp>
            <p:sp>
              <p:nvSpPr>
                <p:cNvPr id="45060" name="Oval 4"/>
                <p:cNvSpPr>
                  <a:spLocks noChangeArrowheads="1"/>
                </p:cNvSpPr>
                <p:nvPr/>
              </p:nvSpPr>
              <p:spPr bwMode="auto">
                <a:xfrm>
                  <a:off x="2693267" y="2171700"/>
                  <a:ext cx="1428750" cy="1314450"/>
                </a:xfrm>
                <a:prstGeom prst="ellipse">
                  <a:avLst/>
                </a:prstGeom>
                <a:solidFill>
                  <a:srgbClr val="A2C3E6"/>
                </a:solidFill>
                <a:ln w="9525">
                  <a:solidFill>
                    <a:schemeClr val="tx1"/>
                  </a:solidFill>
                  <a:round/>
                  <a:headEnd/>
                  <a:tailEnd/>
                </a:ln>
                <a:effectLst/>
              </p:spPr>
              <p:txBody>
                <a:bodyPr wrap="none" anchor="ctr"/>
                <a:lstStyle/>
                <a:p>
                  <a:endParaRPr lang="en-US" altLang="en-US" sz="1400">
                    <a:latin typeface="Cambria" panose="02040503050406030204" pitchFamily="18" charset="0"/>
                  </a:endParaRPr>
                </a:p>
              </p:txBody>
            </p:sp>
            <p:sp>
              <p:nvSpPr>
                <p:cNvPr id="45061" name="Oval 5"/>
                <p:cNvSpPr>
                  <a:spLocks noChangeArrowheads="1"/>
                </p:cNvSpPr>
                <p:nvPr/>
              </p:nvSpPr>
              <p:spPr bwMode="auto">
                <a:xfrm>
                  <a:off x="3943350" y="2228850"/>
                  <a:ext cx="1428750" cy="1314450"/>
                </a:xfrm>
                <a:prstGeom prst="ellipse">
                  <a:avLst/>
                </a:prstGeom>
                <a:solidFill>
                  <a:srgbClr val="A2C3E6"/>
                </a:solidFill>
                <a:ln w="9525">
                  <a:solidFill>
                    <a:schemeClr val="tx1"/>
                  </a:solidFill>
                  <a:round/>
                  <a:headEnd/>
                  <a:tailEnd/>
                </a:ln>
                <a:effectLst/>
              </p:spPr>
              <p:txBody>
                <a:bodyPr wrap="none" anchor="ctr"/>
                <a:lstStyle/>
                <a:p>
                  <a:endParaRPr lang="en-US" altLang="en-US" sz="1400">
                    <a:latin typeface="Cambria" panose="02040503050406030204" pitchFamily="18" charset="0"/>
                  </a:endParaRPr>
                </a:p>
              </p:txBody>
            </p:sp>
            <p:sp>
              <p:nvSpPr>
                <p:cNvPr id="45062" name="Oval 6"/>
                <p:cNvSpPr>
                  <a:spLocks noChangeArrowheads="1"/>
                </p:cNvSpPr>
                <p:nvPr/>
              </p:nvSpPr>
              <p:spPr bwMode="auto">
                <a:xfrm>
                  <a:off x="5314950" y="2228850"/>
                  <a:ext cx="1428750" cy="1314450"/>
                </a:xfrm>
                <a:prstGeom prst="ellipse">
                  <a:avLst/>
                </a:prstGeom>
                <a:solidFill>
                  <a:srgbClr val="A2C3E6"/>
                </a:solidFill>
                <a:ln w="9525">
                  <a:solidFill>
                    <a:schemeClr val="tx1"/>
                  </a:solidFill>
                  <a:round/>
                  <a:headEnd/>
                  <a:tailEnd/>
                </a:ln>
                <a:effectLst/>
              </p:spPr>
              <p:txBody>
                <a:bodyPr wrap="none" anchor="ctr"/>
                <a:lstStyle/>
                <a:p>
                  <a:endParaRPr lang="en-US" altLang="en-US" sz="1400">
                    <a:latin typeface="Cambria" panose="02040503050406030204" pitchFamily="18" charset="0"/>
                  </a:endParaRPr>
                </a:p>
              </p:txBody>
            </p:sp>
            <p:sp>
              <p:nvSpPr>
                <p:cNvPr id="45063" name="WordArt 7"/>
                <p:cNvSpPr>
                  <a:spLocks noChangeArrowheads="1" noChangeShapeType="1" noTextEdit="1"/>
                </p:cNvSpPr>
                <p:nvPr/>
              </p:nvSpPr>
              <p:spPr bwMode="auto">
                <a:xfrm>
                  <a:off x="1714500" y="1885950"/>
                  <a:ext cx="864394" cy="271463"/>
                </a:xfrm>
                <a:prstGeom prst="rect">
                  <a:avLst/>
                </a:prstGeom>
              </p:spPr>
              <p:txBody>
                <a:bodyPr spcFirstLastPara="1" wrap="none" fromWordArt="1">
                  <a:prstTxWarp prst="textArchUp">
                    <a:avLst>
                      <a:gd name="adj" fmla="val 10800000"/>
                    </a:avLst>
                  </a:prstTxWarp>
                </a:bodyPr>
                <a:lstStyle/>
                <a:p>
                  <a:pPr algn="ctr"/>
                  <a:r>
                    <a:rPr lang="en-US" sz="2000" kern="10">
                      <a:ln w="9525">
                        <a:solidFill>
                          <a:srgbClr val="000000"/>
                        </a:solidFill>
                        <a:round/>
                        <a:headEnd/>
                        <a:tailEnd/>
                      </a:ln>
                      <a:latin typeface="Cambria" panose="02040503050406030204" pitchFamily="18" charset="0"/>
                    </a:rPr>
                    <a:t>ASSESS</a:t>
                  </a:r>
                </a:p>
              </p:txBody>
            </p:sp>
            <p:sp>
              <p:nvSpPr>
                <p:cNvPr id="45064" name="WordArt 8"/>
                <p:cNvSpPr>
                  <a:spLocks noChangeArrowheads="1" noChangeShapeType="1" noTextEdit="1"/>
                </p:cNvSpPr>
                <p:nvPr/>
              </p:nvSpPr>
              <p:spPr bwMode="auto">
                <a:xfrm>
                  <a:off x="2914650" y="1885950"/>
                  <a:ext cx="1014413" cy="271463"/>
                </a:xfrm>
                <a:prstGeom prst="rect">
                  <a:avLst/>
                </a:prstGeom>
              </p:spPr>
              <p:txBody>
                <a:bodyPr spcFirstLastPara="1" wrap="none" fromWordArt="1">
                  <a:prstTxWarp prst="textArchUp">
                    <a:avLst>
                      <a:gd name="adj" fmla="val 10800000"/>
                    </a:avLst>
                  </a:prstTxWarp>
                </a:bodyPr>
                <a:lstStyle/>
                <a:p>
                  <a:pPr algn="ctr"/>
                  <a:r>
                    <a:rPr lang="en-US" sz="2000" kern="10">
                      <a:ln w="9525">
                        <a:solidFill>
                          <a:srgbClr val="000000"/>
                        </a:solidFill>
                        <a:round/>
                        <a:headEnd/>
                        <a:tailEnd/>
                      </a:ln>
                      <a:latin typeface="Cambria" panose="02040503050406030204" pitchFamily="18" charset="0"/>
                    </a:rPr>
                    <a:t>EXPLORE</a:t>
                  </a:r>
                </a:p>
              </p:txBody>
            </p:sp>
            <p:sp>
              <p:nvSpPr>
                <p:cNvPr id="45065" name="WordArt 9"/>
                <p:cNvSpPr>
                  <a:spLocks noChangeArrowheads="1" noChangeShapeType="1" noTextEdit="1"/>
                </p:cNvSpPr>
                <p:nvPr/>
              </p:nvSpPr>
              <p:spPr bwMode="auto">
                <a:xfrm>
                  <a:off x="4229100" y="1885950"/>
                  <a:ext cx="971550" cy="271463"/>
                </a:xfrm>
                <a:prstGeom prst="rect">
                  <a:avLst/>
                </a:prstGeom>
              </p:spPr>
              <p:txBody>
                <a:bodyPr spcFirstLastPara="1" wrap="none" fromWordArt="1">
                  <a:prstTxWarp prst="textArchUp">
                    <a:avLst>
                      <a:gd name="adj" fmla="val 10800000"/>
                    </a:avLst>
                  </a:prstTxWarp>
                </a:bodyPr>
                <a:lstStyle/>
                <a:p>
                  <a:pPr algn="ctr"/>
                  <a:r>
                    <a:rPr lang="en-US" sz="2000" kern="10">
                      <a:ln w="9525">
                        <a:solidFill>
                          <a:srgbClr val="000000"/>
                        </a:solidFill>
                        <a:round/>
                        <a:headEnd/>
                        <a:tailEnd/>
                      </a:ln>
                      <a:latin typeface="Cambria" panose="02040503050406030204" pitchFamily="18" charset="0"/>
                    </a:rPr>
                    <a:t>INITIATE</a:t>
                  </a:r>
                </a:p>
              </p:txBody>
            </p:sp>
            <p:sp>
              <p:nvSpPr>
                <p:cNvPr id="45066" name="WordArt 10"/>
                <p:cNvSpPr>
                  <a:spLocks noChangeArrowheads="1" noChangeShapeType="1" noTextEdit="1"/>
                </p:cNvSpPr>
                <p:nvPr/>
              </p:nvSpPr>
              <p:spPr bwMode="auto">
                <a:xfrm>
                  <a:off x="5600700" y="1943100"/>
                  <a:ext cx="885825" cy="271463"/>
                </a:xfrm>
                <a:prstGeom prst="rect">
                  <a:avLst/>
                </a:prstGeom>
              </p:spPr>
              <p:txBody>
                <a:bodyPr spcFirstLastPara="1" wrap="none" fromWordArt="1">
                  <a:prstTxWarp prst="textArchUp">
                    <a:avLst>
                      <a:gd name="adj" fmla="val 10800000"/>
                    </a:avLst>
                  </a:prstTxWarp>
                </a:bodyPr>
                <a:lstStyle/>
                <a:p>
                  <a:pPr algn="ctr"/>
                  <a:r>
                    <a:rPr lang="en-US" sz="2000" kern="10">
                      <a:ln w="9525">
                        <a:solidFill>
                          <a:srgbClr val="000000"/>
                        </a:solidFill>
                        <a:round/>
                        <a:headEnd/>
                        <a:tailEnd/>
                      </a:ln>
                      <a:latin typeface="Cambria" panose="02040503050406030204" pitchFamily="18" charset="0"/>
                    </a:rPr>
                    <a:t>COMMIT</a:t>
                  </a:r>
                </a:p>
              </p:txBody>
            </p:sp>
            <p:sp>
              <p:nvSpPr>
                <p:cNvPr id="45067" name="AutoShape 11"/>
                <p:cNvSpPr>
                  <a:spLocks noChangeArrowheads="1"/>
                </p:cNvSpPr>
                <p:nvPr/>
              </p:nvSpPr>
              <p:spPr bwMode="auto">
                <a:xfrm>
                  <a:off x="1133475" y="2338444"/>
                  <a:ext cx="5772150" cy="1085850"/>
                </a:xfrm>
                <a:prstGeom prst="leftRightArrow">
                  <a:avLst>
                    <a:gd name="adj1" fmla="val 50000"/>
                    <a:gd name="adj2" fmla="val 106316"/>
                  </a:avLst>
                </a:prstGeom>
                <a:solidFill>
                  <a:srgbClr val="A2C3E6"/>
                </a:solidFill>
                <a:ln w="9525">
                  <a:solidFill>
                    <a:schemeClr val="tx1"/>
                  </a:solidFill>
                  <a:miter lim="800000"/>
                  <a:headEnd/>
                  <a:tailEnd/>
                </a:ln>
                <a:effectLst/>
              </p:spPr>
              <p:txBody>
                <a:bodyPr wrap="none" anchor="ctr"/>
                <a:lstStyle/>
                <a:p>
                  <a:endParaRPr lang="en-US" altLang="en-US" sz="1400">
                    <a:latin typeface="Cambria" panose="02040503050406030204" pitchFamily="18" charset="0"/>
                  </a:endParaRPr>
                </a:p>
              </p:txBody>
            </p:sp>
            <p:sp>
              <p:nvSpPr>
                <p:cNvPr id="134156" name="Text Box 12"/>
                <p:cNvSpPr txBox="1">
                  <a:spLocks noChangeArrowheads="1"/>
                </p:cNvSpPr>
                <p:nvPr/>
              </p:nvSpPr>
              <p:spPr bwMode="auto">
                <a:xfrm>
                  <a:off x="1543050" y="2800350"/>
                  <a:ext cx="742950" cy="202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n-US" sz="1400" b="1">
                      <a:latin typeface="Cambria" panose="02040503050406030204" pitchFamily="18" charset="0"/>
                    </a:rPr>
                    <a:t>PAST</a:t>
                  </a:r>
                </a:p>
              </p:txBody>
            </p:sp>
            <p:sp>
              <p:nvSpPr>
                <p:cNvPr id="134157" name="Text Box 13"/>
                <p:cNvSpPr txBox="1">
                  <a:spLocks noChangeArrowheads="1"/>
                </p:cNvSpPr>
                <p:nvPr/>
              </p:nvSpPr>
              <p:spPr bwMode="auto">
                <a:xfrm>
                  <a:off x="5698582" y="2800350"/>
                  <a:ext cx="1371600" cy="202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n-US" sz="1400" b="1">
                      <a:latin typeface="Cambria" panose="02040503050406030204" pitchFamily="18" charset="0"/>
                    </a:rPr>
                    <a:t>FUTURE</a:t>
                  </a:r>
                </a:p>
              </p:txBody>
            </p:sp>
            <p:sp>
              <p:nvSpPr>
                <p:cNvPr id="45070" name="WordArt 14"/>
                <p:cNvSpPr>
                  <a:spLocks noChangeArrowheads="1" noChangeShapeType="1" noTextEdit="1"/>
                </p:cNvSpPr>
                <p:nvPr/>
              </p:nvSpPr>
              <p:spPr bwMode="auto">
                <a:xfrm>
                  <a:off x="1855029" y="3580161"/>
                  <a:ext cx="542925" cy="258366"/>
                </a:xfrm>
                <a:prstGeom prst="rect">
                  <a:avLst/>
                </a:prstGeom>
              </p:spPr>
              <p:txBody>
                <a:bodyPr wrap="none" fromWordArt="1">
                  <a:prstTxWarp prst="textCanDown">
                    <a:avLst>
                      <a:gd name="adj" fmla="val 25960"/>
                    </a:avLst>
                  </a:prstTxWarp>
                </a:bodyPr>
                <a:lstStyle/>
                <a:p>
                  <a:pPr algn="ctr"/>
                  <a:r>
                    <a:rPr lang="en-US" sz="2000" kern="10">
                      <a:ln w="9525">
                        <a:solidFill>
                          <a:srgbClr val="000000"/>
                        </a:solidFill>
                        <a:round/>
                        <a:headEnd/>
                        <a:tailEnd/>
                      </a:ln>
                      <a:latin typeface="Cambria" panose="02040503050406030204" pitchFamily="18" charset="0"/>
                      <a:cs typeface="Times New Roman"/>
                    </a:rPr>
                    <a:t>FORM</a:t>
                  </a:r>
                </a:p>
              </p:txBody>
            </p:sp>
            <p:sp>
              <p:nvSpPr>
                <p:cNvPr id="45071" name="WordArt 15"/>
                <p:cNvSpPr>
                  <a:spLocks noChangeArrowheads="1" noChangeShapeType="1" noTextEdit="1"/>
                </p:cNvSpPr>
                <p:nvPr/>
              </p:nvSpPr>
              <p:spPr bwMode="auto">
                <a:xfrm>
                  <a:off x="3093243" y="3579905"/>
                  <a:ext cx="657225" cy="258366"/>
                </a:xfrm>
                <a:prstGeom prst="rect">
                  <a:avLst/>
                </a:prstGeom>
              </p:spPr>
              <p:txBody>
                <a:bodyPr wrap="none" fromWordArt="1">
                  <a:prstTxWarp prst="textCanDown">
                    <a:avLst>
                      <a:gd name="adj" fmla="val 21044"/>
                    </a:avLst>
                  </a:prstTxWarp>
                </a:bodyPr>
                <a:lstStyle/>
                <a:p>
                  <a:pPr algn="ctr"/>
                  <a:r>
                    <a:rPr lang="en-US" sz="2000" kern="10">
                      <a:ln w="9525">
                        <a:solidFill>
                          <a:srgbClr val="000000"/>
                        </a:solidFill>
                        <a:round/>
                        <a:headEnd/>
                        <a:tailEnd/>
                      </a:ln>
                      <a:latin typeface="Cambria" panose="02040503050406030204" pitchFamily="18" charset="0"/>
                      <a:cs typeface="Times New Roman"/>
                    </a:rPr>
                    <a:t>STORM</a:t>
                  </a:r>
                </a:p>
              </p:txBody>
            </p:sp>
            <p:sp>
              <p:nvSpPr>
                <p:cNvPr id="45072" name="WordArt 16"/>
                <p:cNvSpPr>
                  <a:spLocks noChangeArrowheads="1" noChangeShapeType="1" noTextEdit="1"/>
                </p:cNvSpPr>
                <p:nvPr/>
              </p:nvSpPr>
              <p:spPr bwMode="auto">
                <a:xfrm>
                  <a:off x="4429125" y="3570386"/>
                  <a:ext cx="571500" cy="258366"/>
                </a:xfrm>
                <a:prstGeom prst="rect">
                  <a:avLst/>
                </a:prstGeom>
              </p:spPr>
              <p:txBody>
                <a:bodyPr wrap="none" fromWordArt="1">
                  <a:prstTxWarp prst="textCanDown">
                    <a:avLst>
                      <a:gd name="adj" fmla="val 21044"/>
                    </a:avLst>
                  </a:prstTxWarp>
                </a:bodyPr>
                <a:lstStyle/>
                <a:p>
                  <a:pPr algn="ctr"/>
                  <a:r>
                    <a:rPr lang="en-US" sz="2000" kern="10">
                      <a:ln w="9525">
                        <a:solidFill>
                          <a:srgbClr val="000000"/>
                        </a:solidFill>
                        <a:round/>
                        <a:headEnd/>
                        <a:tailEnd/>
                      </a:ln>
                      <a:latin typeface="Cambria" panose="02040503050406030204" pitchFamily="18" charset="0"/>
                      <a:cs typeface="Times New Roman"/>
                    </a:rPr>
                    <a:t>NORM</a:t>
                  </a:r>
                </a:p>
              </p:txBody>
            </p:sp>
            <p:sp>
              <p:nvSpPr>
                <p:cNvPr id="45073" name="WordArt 17"/>
                <p:cNvSpPr>
                  <a:spLocks noChangeArrowheads="1" noChangeShapeType="1" noTextEdit="1"/>
                </p:cNvSpPr>
                <p:nvPr/>
              </p:nvSpPr>
              <p:spPr bwMode="auto">
                <a:xfrm>
                  <a:off x="5657850" y="3574851"/>
                  <a:ext cx="900113" cy="258366"/>
                </a:xfrm>
                <a:prstGeom prst="rect">
                  <a:avLst/>
                </a:prstGeom>
              </p:spPr>
              <p:txBody>
                <a:bodyPr wrap="none" fromWordArt="1">
                  <a:prstTxWarp prst="textCanDown">
                    <a:avLst>
                      <a:gd name="adj" fmla="val 16129"/>
                    </a:avLst>
                  </a:prstTxWarp>
                </a:bodyPr>
                <a:lstStyle/>
                <a:p>
                  <a:pPr algn="ctr"/>
                  <a:r>
                    <a:rPr lang="en-US" sz="2000" kern="10">
                      <a:ln w="9525">
                        <a:solidFill>
                          <a:srgbClr val="000000"/>
                        </a:solidFill>
                        <a:round/>
                        <a:headEnd/>
                        <a:tailEnd/>
                      </a:ln>
                      <a:latin typeface="Cambria" panose="02040503050406030204" pitchFamily="18" charset="0"/>
                      <a:cs typeface="Times New Roman"/>
                    </a:rPr>
                    <a:t>PERFORM</a:t>
                  </a:r>
                </a:p>
              </p:txBody>
            </p:sp>
            <p:sp>
              <p:nvSpPr>
                <p:cNvPr id="134163" name="Text Box 19"/>
                <p:cNvSpPr txBox="1">
                  <a:spLocks noChangeArrowheads="1"/>
                </p:cNvSpPr>
                <p:nvPr/>
              </p:nvSpPr>
              <p:spPr bwMode="auto">
                <a:xfrm>
                  <a:off x="1568954" y="1423446"/>
                  <a:ext cx="3314645" cy="222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1600">
                      <a:latin typeface="Cambria" panose="02040503050406030204" pitchFamily="18" charset="0"/>
                    </a:rPr>
                    <a:t>Stages of Partnership Development</a:t>
                  </a:r>
                </a:p>
              </p:txBody>
            </p:sp>
            <p:sp>
              <p:nvSpPr>
                <p:cNvPr id="134164" name="Text Box 20"/>
                <p:cNvSpPr txBox="1">
                  <a:spLocks noChangeArrowheads="1"/>
                </p:cNvSpPr>
                <p:nvPr/>
              </p:nvSpPr>
              <p:spPr bwMode="auto">
                <a:xfrm>
                  <a:off x="1569603" y="3901686"/>
                  <a:ext cx="3557587" cy="222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1600">
                      <a:latin typeface="Cambria" panose="02040503050406030204" pitchFamily="18" charset="0"/>
                    </a:rPr>
                    <a:t>Stages of Relationship Development</a:t>
                  </a:r>
                </a:p>
              </p:txBody>
            </p:sp>
            <p:sp>
              <p:nvSpPr>
                <p:cNvPr id="45078" name="WordArt 22"/>
                <p:cNvSpPr>
                  <a:spLocks noChangeArrowheads="1" noChangeShapeType="1" noTextEdit="1"/>
                </p:cNvSpPr>
                <p:nvPr/>
              </p:nvSpPr>
              <p:spPr bwMode="auto">
                <a:xfrm>
                  <a:off x="3208589" y="2414522"/>
                  <a:ext cx="405647" cy="121509"/>
                </a:xfrm>
                <a:prstGeom prst="rect">
                  <a:avLst/>
                </a:prstGeom>
              </p:spPr>
              <p:txBody>
                <a:bodyPr spcFirstLastPara="1" wrap="none" fromWordArt="1">
                  <a:prstTxWarp prst="textArchUp">
                    <a:avLst>
                      <a:gd name="adj" fmla="val 11163410"/>
                    </a:avLst>
                  </a:prstTxWarp>
                </a:bodyPr>
                <a:lstStyle/>
                <a:p>
                  <a:pPr algn="ctr"/>
                  <a:r>
                    <a:rPr lang="en-US" sz="1600" kern="10">
                      <a:ln w="9525">
                        <a:solidFill>
                          <a:srgbClr val="000000"/>
                        </a:solidFill>
                        <a:round/>
                        <a:headEnd/>
                        <a:tailEnd/>
                      </a:ln>
                      <a:latin typeface="Cambria" panose="02040503050406030204" pitchFamily="18" charset="0"/>
                    </a:rPr>
                    <a:t>Plan</a:t>
                  </a:r>
                </a:p>
              </p:txBody>
            </p:sp>
            <p:sp>
              <p:nvSpPr>
                <p:cNvPr id="45079" name="WordArt 23"/>
                <p:cNvSpPr>
                  <a:spLocks noChangeArrowheads="1" noChangeShapeType="1" noTextEdit="1"/>
                </p:cNvSpPr>
                <p:nvPr/>
              </p:nvSpPr>
              <p:spPr bwMode="auto">
                <a:xfrm rot="16200000">
                  <a:off x="3720956" y="2806303"/>
                  <a:ext cx="330366" cy="191691"/>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latin typeface="Cambria" panose="02040503050406030204" pitchFamily="18" charset="0"/>
                      <a:cs typeface="Times New Roman"/>
                    </a:rPr>
                    <a:t>Do</a:t>
                  </a:r>
                </a:p>
              </p:txBody>
            </p:sp>
            <p:sp>
              <p:nvSpPr>
                <p:cNvPr id="45081" name="WordArt 25"/>
                <p:cNvSpPr>
                  <a:spLocks noChangeArrowheads="1" noChangeShapeType="1" noTextEdit="1"/>
                </p:cNvSpPr>
                <p:nvPr/>
              </p:nvSpPr>
              <p:spPr bwMode="auto">
                <a:xfrm rot="178525">
                  <a:off x="3136107" y="3175545"/>
                  <a:ext cx="371475" cy="191691"/>
                </a:xfrm>
                <a:prstGeom prst="rect">
                  <a:avLst/>
                </a:prstGeom>
              </p:spPr>
              <p:txBody>
                <a:bodyPr wrap="none" fromWordArt="1">
                  <a:prstTxWarp prst="textCanDown">
                    <a:avLst>
                      <a:gd name="adj" fmla="val 23601"/>
                    </a:avLst>
                  </a:prstTxWarp>
                </a:bodyPr>
                <a:lstStyle/>
                <a:p>
                  <a:pPr algn="ctr"/>
                  <a:r>
                    <a:rPr lang="en-US" sz="1600" kern="10">
                      <a:ln w="9525">
                        <a:solidFill>
                          <a:srgbClr val="000000"/>
                        </a:solidFill>
                        <a:round/>
                        <a:headEnd/>
                        <a:tailEnd/>
                      </a:ln>
                      <a:latin typeface="Cambria" panose="02040503050406030204" pitchFamily="18" charset="0"/>
                      <a:cs typeface="Times New Roman"/>
                    </a:rPr>
                    <a:t>Check</a:t>
                  </a:r>
                </a:p>
              </p:txBody>
            </p:sp>
            <p:sp>
              <p:nvSpPr>
                <p:cNvPr id="45082" name="AutoShape 26"/>
                <p:cNvSpPr>
                  <a:spLocks noChangeArrowheads="1"/>
                </p:cNvSpPr>
                <p:nvPr/>
              </p:nvSpPr>
              <p:spPr bwMode="auto">
                <a:xfrm rot="13909432">
                  <a:off x="2784382" y="2996365"/>
                  <a:ext cx="281182" cy="173807"/>
                </a:xfrm>
                <a:prstGeom prst="rightArrow">
                  <a:avLst/>
                </a:prstGeom>
                <a:solidFill>
                  <a:schemeClr val="tx2"/>
                </a:solidFill>
                <a:ln w="9525">
                  <a:solidFill>
                    <a:schemeClr val="tx1"/>
                  </a:solidFill>
                  <a:miter lim="800000"/>
                  <a:headEnd/>
                  <a:tailEnd/>
                </a:ln>
                <a:effectLst/>
              </p:spPr>
              <p:txBody>
                <a:bodyPr wrap="none" anchor="ctr"/>
                <a:lstStyle/>
                <a:p>
                  <a:endParaRPr lang="en-US" sz="1400">
                    <a:latin typeface="Cambria" panose="02040503050406030204" pitchFamily="18" charset="0"/>
                  </a:endParaRPr>
                </a:p>
              </p:txBody>
            </p:sp>
            <p:sp>
              <p:nvSpPr>
                <p:cNvPr id="45083" name="WordArt 27"/>
                <p:cNvSpPr>
                  <a:spLocks noChangeArrowheads="1" noChangeShapeType="1" noTextEdit="1"/>
                </p:cNvSpPr>
                <p:nvPr/>
              </p:nvSpPr>
              <p:spPr bwMode="auto">
                <a:xfrm rot="16200000">
                  <a:off x="2827487" y="2647868"/>
                  <a:ext cx="346647" cy="314450"/>
                </a:xfrm>
                <a:prstGeom prst="rect">
                  <a:avLst/>
                </a:prstGeom>
              </p:spPr>
              <p:txBody>
                <a:bodyPr spcFirstLastPara="1" wrap="none" fromWordArt="1">
                  <a:prstTxWarp prst="textArchUp">
                    <a:avLst>
                      <a:gd name="adj" fmla="val 13263867"/>
                    </a:avLst>
                  </a:prstTxWarp>
                </a:bodyPr>
                <a:lstStyle/>
                <a:p>
                  <a:pPr algn="ctr"/>
                  <a:r>
                    <a:rPr lang="en-US" sz="6400" kern="10">
                      <a:ln w="9525">
                        <a:solidFill>
                          <a:srgbClr val="000000"/>
                        </a:solidFill>
                        <a:round/>
                        <a:headEnd/>
                        <a:tailEnd/>
                      </a:ln>
                      <a:latin typeface="Cambria" panose="02040503050406030204" pitchFamily="18" charset="0"/>
                    </a:rPr>
                    <a:t>Act</a:t>
                  </a:r>
                </a:p>
              </p:txBody>
            </p:sp>
            <p:sp>
              <p:nvSpPr>
                <p:cNvPr id="29" name="AutoShape 26"/>
                <p:cNvSpPr>
                  <a:spLocks noChangeArrowheads="1"/>
                </p:cNvSpPr>
                <p:nvPr/>
              </p:nvSpPr>
              <p:spPr bwMode="auto">
                <a:xfrm rot="19374470">
                  <a:off x="2881466" y="2387986"/>
                  <a:ext cx="281182" cy="173807"/>
                </a:xfrm>
                <a:prstGeom prst="rightArrow">
                  <a:avLst/>
                </a:prstGeom>
                <a:solidFill>
                  <a:schemeClr val="tx2"/>
                </a:solidFill>
                <a:ln w="9525">
                  <a:solidFill>
                    <a:schemeClr val="tx1"/>
                  </a:solidFill>
                  <a:miter lim="800000"/>
                  <a:headEnd/>
                  <a:tailEnd/>
                </a:ln>
                <a:effectLst/>
              </p:spPr>
              <p:txBody>
                <a:bodyPr wrap="none" anchor="ctr"/>
                <a:lstStyle/>
                <a:p>
                  <a:endParaRPr lang="en-US" sz="1400">
                    <a:latin typeface="Cambria" panose="02040503050406030204" pitchFamily="18" charset="0"/>
                  </a:endParaRPr>
                </a:p>
              </p:txBody>
            </p:sp>
            <p:sp>
              <p:nvSpPr>
                <p:cNvPr id="30" name="AutoShape 26"/>
                <p:cNvSpPr>
                  <a:spLocks noChangeArrowheads="1"/>
                </p:cNvSpPr>
                <p:nvPr/>
              </p:nvSpPr>
              <p:spPr bwMode="auto">
                <a:xfrm rot="2641480">
                  <a:off x="3626986" y="2515655"/>
                  <a:ext cx="281182" cy="173807"/>
                </a:xfrm>
                <a:prstGeom prst="rightArrow">
                  <a:avLst/>
                </a:prstGeom>
                <a:solidFill>
                  <a:schemeClr val="tx2"/>
                </a:solidFill>
                <a:ln w="9525">
                  <a:solidFill>
                    <a:schemeClr val="tx1"/>
                  </a:solidFill>
                  <a:miter lim="800000"/>
                  <a:headEnd/>
                  <a:tailEnd/>
                </a:ln>
                <a:effectLst/>
              </p:spPr>
              <p:txBody>
                <a:bodyPr wrap="none" anchor="ctr"/>
                <a:lstStyle/>
                <a:p>
                  <a:endParaRPr lang="en-US" sz="1400">
                    <a:latin typeface="Cambria" panose="02040503050406030204" pitchFamily="18" charset="0"/>
                  </a:endParaRPr>
                </a:p>
              </p:txBody>
            </p:sp>
            <p:sp>
              <p:nvSpPr>
                <p:cNvPr id="31" name="AutoShape 26"/>
                <p:cNvSpPr>
                  <a:spLocks noChangeArrowheads="1"/>
                </p:cNvSpPr>
                <p:nvPr/>
              </p:nvSpPr>
              <p:spPr bwMode="auto">
                <a:xfrm rot="8512737">
                  <a:off x="3543111" y="3089995"/>
                  <a:ext cx="281182" cy="173807"/>
                </a:xfrm>
                <a:prstGeom prst="rightArrow">
                  <a:avLst/>
                </a:prstGeom>
                <a:solidFill>
                  <a:schemeClr val="tx2"/>
                </a:solidFill>
                <a:ln w="9525">
                  <a:solidFill>
                    <a:schemeClr val="tx1"/>
                  </a:solidFill>
                  <a:miter lim="800000"/>
                  <a:headEnd/>
                  <a:tailEnd/>
                </a:ln>
                <a:effectLst/>
              </p:spPr>
              <p:txBody>
                <a:bodyPr wrap="none" anchor="ctr"/>
                <a:lstStyle/>
                <a:p>
                  <a:endParaRPr lang="en-US" sz="1400">
                    <a:latin typeface="Cambria" panose="02040503050406030204" pitchFamily="18" charset="0"/>
                  </a:endParaRPr>
                </a:p>
              </p:txBody>
            </p:sp>
          </p:grpSp>
        </p:grpSp>
        <p:sp>
          <p:nvSpPr>
            <p:cNvPr id="4" name="Rounded Rectangle 3"/>
            <p:cNvSpPr/>
            <p:nvPr/>
          </p:nvSpPr>
          <p:spPr>
            <a:xfrm>
              <a:off x="147495" y="826078"/>
              <a:ext cx="6722918" cy="3803072"/>
            </a:xfrm>
            <a:prstGeom prst="roundRect">
              <a:avLst/>
            </a:prstGeom>
            <a:noFill/>
            <a:ln w="98425">
              <a:solidFill>
                <a:srgbClr val="298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7317CD8-5723-489F-8BB4-D6EE56EA0B50}"/>
              </a:ext>
            </a:extLst>
          </p:cNvPr>
          <p:cNvSpPr txBox="1"/>
          <p:nvPr/>
        </p:nvSpPr>
        <p:spPr>
          <a:xfrm>
            <a:off x="4550153" y="3617603"/>
            <a:ext cx="1254769" cy="574516"/>
          </a:xfrm>
          <a:prstGeom prst="rect">
            <a:avLst/>
          </a:prstGeom>
        </p:spPr>
        <p:txBody>
          <a:bodyPr wrap="square" lIns="121917" tIns="60958" rIns="121917" bIns="60958" rtlCol="0">
            <a:spAutoFit/>
          </a:bodyPr>
          <a:lstStyle/>
          <a:p>
            <a:r>
              <a:rPr lang="en-US" sz="1400" i="1">
                <a:latin typeface="Cambria" panose="02040503050406030204" pitchFamily="18" charset="0"/>
              </a:rPr>
              <a:t>Pull in OSH as needed</a:t>
            </a:r>
          </a:p>
        </p:txBody>
      </p:sp>
    </p:spTree>
    <p:extLst>
      <p:ext uri="{BB962C8B-B14F-4D97-AF65-F5344CB8AC3E}">
        <p14:creationId xmlns:p14="http://schemas.microsoft.com/office/powerpoint/2010/main" val="9957382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C53FD585-637C-44EB-B5BA-466ADF17A93B}"/>
              </a:ext>
            </a:extLst>
          </p:cNvPr>
          <p:cNvSpPr>
            <a:spLocks noGrp="1"/>
          </p:cNvSpPr>
          <p:nvPr>
            <p:ph type="title"/>
          </p:nvPr>
        </p:nvSpPr>
        <p:spPr/>
        <p:txBody>
          <a:bodyPr/>
          <a:lstStyle/>
          <a:p>
            <a:r>
              <a:rPr lang="en-US" b="1" dirty="0">
                <a:solidFill>
                  <a:schemeClr val="accent2"/>
                </a:solidFill>
              </a:rPr>
              <a:t>Program Overview</a:t>
            </a:r>
          </a:p>
        </p:txBody>
      </p:sp>
      <p:sp>
        <p:nvSpPr>
          <p:cNvPr id="3" name="Content Placeholder 2">
            <a:extLst>
              <a:ext uri="{FF2B5EF4-FFF2-40B4-BE49-F238E27FC236}">
                <a16:creationId xmlns:a16="http://schemas.microsoft.com/office/drawing/2014/main" id="{CFFA7406-9B97-4687-97EE-86634CE11371}"/>
              </a:ext>
            </a:extLst>
          </p:cNvPr>
          <p:cNvSpPr>
            <a:spLocks noGrp="1"/>
          </p:cNvSpPr>
          <p:nvPr>
            <p:ph idx="1"/>
          </p:nvPr>
        </p:nvSpPr>
        <p:spPr>
          <a:xfrm>
            <a:off x="838199" y="2004563"/>
            <a:ext cx="10515600" cy="5230928"/>
          </a:xfrm>
        </p:spPr>
        <p:txBody>
          <a:bodyPr>
            <a:normAutofit/>
          </a:bodyPr>
          <a:lstStyle/>
          <a:p>
            <a:r>
              <a:rPr lang="en-US" sz="2600" dirty="0"/>
              <a:t>A 2-year program funded by the New York Community Trust and The New York State Health Foundation, serving 10 Sponsoring Organizations (SOs) each year</a:t>
            </a:r>
          </a:p>
          <a:p>
            <a:pPr lvl="1"/>
            <a:r>
              <a:rPr lang="en-US" sz="2200" dirty="0"/>
              <a:t>Grant year runs for entire calendar year, e.g., January – December 2022</a:t>
            </a:r>
          </a:p>
          <a:p>
            <a:pPr marL="457200" lvl="1" indent="0">
              <a:buNone/>
            </a:pPr>
            <a:endParaRPr lang="en-US" sz="2200" dirty="0"/>
          </a:p>
          <a:p>
            <a:r>
              <a:rPr lang="en-US" sz="2600" u="sng" dirty="0"/>
              <a:t>Goal</a:t>
            </a:r>
            <a:r>
              <a:rPr lang="en-US" sz="2600" dirty="0"/>
              <a:t>: to enhance the capacity of the New York State’s School-Based Health Centers (SBHCs) to respond to the increase in students’ behavioral health needs resulting from the COVID-19 pandemic.</a:t>
            </a:r>
          </a:p>
          <a:p>
            <a:endParaRPr lang="en-US" sz="2600" dirty="0"/>
          </a:p>
          <a:p>
            <a:pPr marL="0" indent="0">
              <a:buNone/>
            </a:pPr>
            <a:endParaRPr lang="en-US" dirty="0"/>
          </a:p>
          <a:p>
            <a:endParaRPr lang="en-US" dirty="0"/>
          </a:p>
        </p:txBody>
      </p:sp>
    </p:spTree>
    <p:extLst>
      <p:ext uri="{BB962C8B-B14F-4D97-AF65-F5344CB8AC3E}">
        <p14:creationId xmlns:p14="http://schemas.microsoft.com/office/powerpoint/2010/main" val="655014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a:noFill/>
          </a:ln>
          <a:effectLst/>
        </p:spPr>
        <p:txBody>
          <a:bodyPr>
            <a:noAutofit/>
          </a:bodyPr>
          <a:lstStyle/>
          <a:p>
            <a:r>
              <a:rPr lang="en-US" dirty="0">
                <a:ea typeface="MS PGothic" charset="0"/>
                <a:cs typeface="MS PGothic" charset="0"/>
              </a:rPr>
              <a:t>When working with a client you get to know how they communicate, their values, their culture, the meta-communications, their narrative, their traditions, and rituals.</a:t>
            </a:r>
          </a:p>
          <a:p>
            <a:endParaRPr lang="en-US" dirty="0">
              <a:ea typeface="MS PGothic" charset="0"/>
              <a:cs typeface="MS PGothic" charset="0"/>
            </a:endParaRPr>
          </a:p>
          <a:p>
            <a:r>
              <a:rPr lang="en-US" dirty="0">
                <a:ea typeface="MS PGothic" charset="0"/>
                <a:cs typeface="MS PGothic" charset="0"/>
              </a:rPr>
              <a:t>The same can be said for a school: you need to understand their values, their culture, how they communicate, who holds the power, who are the champions and who are the gatekeepers.</a:t>
            </a:r>
          </a:p>
          <a:p>
            <a:endParaRPr lang="en-US" sz="1900" dirty="0">
              <a:ea typeface="MS PGothic" charset="0"/>
              <a:cs typeface="MS PGothic" charset="0"/>
            </a:endParaRPr>
          </a:p>
          <a:p>
            <a:endParaRPr lang="en-US" sz="1900" dirty="0">
              <a:ea typeface="MS PGothic" charset="0"/>
              <a:cs typeface="MS PGothic" charset="0"/>
            </a:endParaRPr>
          </a:p>
        </p:txBody>
      </p:sp>
      <p:sp>
        <p:nvSpPr>
          <p:cNvPr id="4" name="Title 3"/>
          <p:cNvSpPr>
            <a:spLocks noGrp="1"/>
          </p:cNvSpPr>
          <p:nvPr>
            <p:ph type="title"/>
          </p:nvPr>
        </p:nvSpPr>
        <p:spPr/>
        <p:txBody>
          <a:bodyPr/>
          <a:lstStyle/>
          <a:p>
            <a:r>
              <a:rPr lang="en-US" b="1" dirty="0">
                <a:solidFill>
                  <a:srgbClr val="ED7D31"/>
                </a:solidFill>
              </a:rPr>
              <a:t>LEARN THE LANGUAGE</a:t>
            </a:r>
          </a:p>
        </p:txBody>
      </p:sp>
    </p:spTree>
    <p:extLst>
      <p:ext uri="{BB962C8B-B14F-4D97-AF65-F5344CB8AC3E}">
        <p14:creationId xmlns:p14="http://schemas.microsoft.com/office/powerpoint/2010/main" val="100266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a:noFill/>
          </a:ln>
          <a:effectLst/>
        </p:spPr>
        <p:txBody>
          <a:bodyPr>
            <a:noAutofit/>
          </a:bodyPr>
          <a:lstStyle/>
          <a:p>
            <a:pPr marL="304031" indent="-285744">
              <a:defRPr/>
            </a:pPr>
            <a:r>
              <a:rPr lang="en-US" altLang="en-US" sz="3200" dirty="0"/>
              <a:t>Communication trust</a:t>
            </a:r>
          </a:p>
          <a:p>
            <a:endParaRPr lang="en-US" sz="3200" dirty="0">
              <a:ea typeface="MS PGothic" charset="0"/>
              <a:cs typeface="MS PGothic" charset="0"/>
            </a:endParaRPr>
          </a:p>
          <a:p>
            <a:r>
              <a:rPr lang="en-US" sz="3200" dirty="0">
                <a:ea typeface="MS PGothic" charset="0"/>
                <a:cs typeface="MS PGothic" charset="0"/>
              </a:rPr>
              <a:t>Contractual trust</a:t>
            </a:r>
          </a:p>
          <a:p>
            <a:endParaRPr lang="en-US" sz="3200" dirty="0">
              <a:ea typeface="MS PGothic" charset="0"/>
              <a:cs typeface="MS PGothic" charset="0"/>
            </a:endParaRPr>
          </a:p>
          <a:p>
            <a:r>
              <a:rPr lang="en-US" sz="3200" dirty="0">
                <a:ea typeface="MS PGothic" charset="0"/>
                <a:cs typeface="MS PGothic" charset="0"/>
              </a:rPr>
              <a:t>Competence trust</a:t>
            </a:r>
          </a:p>
        </p:txBody>
      </p:sp>
      <p:sp>
        <p:nvSpPr>
          <p:cNvPr id="4" name="Title 3"/>
          <p:cNvSpPr>
            <a:spLocks noGrp="1"/>
          </p:cNvSpPr>
          <p:nvPr>
            <p:ph type="title"/>
          </p:nvPr>
        </p:nvSpPr>
        <p:spPr>
          <a:xfrm>
            <a:off x="868927" y="146049"/>
            <a:ext cx="10515600" cy="878107"/>
          </a:xfrm>
        </p:spPr>
        <p:txBody>
          <a:bodyPr>
            <a:normAutofit/>
          </a:bodyPr>
          <a:lstStyle/>
          <a:p>
            <a:pPr algn="ctr"/>
            <a:r>
              <a:rPr lang="en-US" sz="3600" b="1" dirty="0">
                <a:solidFill>
                  <a:schemeClr val="accent2"/>
                </a:solidFill>
              </a:rPr>
              <a:t>THREE TYPES OF TRUST</a:t>
            </a:r>
          </a:p>
        </p:txBody>
      </p:sp>
      <p:graphicFrame>
        <p:nvGraphicFramePr>
          <p:cNvPr id="7" name="Object 3076"/>
          <p:cNvGraphicFramePr>
            <a:graphicFrameLocks noChangeAspect="1"/>
          </p:cNvGraphicFramePr>
          <p:nvPr>
            <p:extLst>
              <p:ext uri="{D42A27DB-BD31-4B8C-83A1-F6EECF244321}">
                <p14:modId xmlns:p14="http://schemas.microsoft.com/office/powerpoint/2010/main" val="1636266231"/>
              </p:ext>
            </p:extLst>
          </p:nvPr>
        </p:nvGraphicFramePr>
        <p:xfrm>
          <a:off x="7083217" y="2139921"/>
          <a:ext cx="2365956" cy="1861375"/>
        </p:xfrm>
        <a:graphic>
          <a:graphicData uri="http://schemas.openxmlformats.org/presentationml/2006/ole">
            <mc:AlternateContent xmlns:mc="http://schemas.openxmlformats.org/markup-compatibility/2006">
              <mc:Choice xmlns:v="urn:schemas-microsoft-com:vml" Requires="v">
                <p:oleObj spid="_x0000_s1032" name="Clip" r:id="rId4" imgW="6484938" imgH="2278063" progId="">
                  <p:embed/>
                </p:oleObj>
              </mc:Choice>
              <mc:Fallback>
                <p:oleObj name="Clip" r:id="rId4" imgW="6484938" imgH="2278063" progId="">
                  <p:embed/>
                  <p:pic>
                    <p:nvPicPr>
                      <p:cNvPr id="7" name="Object 30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217" y="2139921"/>
                        <a:ext cx="2365956" cy="1861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p:cNvSpPr txBox="1"/>
          <p:nvPr/>
        </p:nvSpPr>
        <p:spPr>
          <a:xfrm>
            <a:off x="1756177" y="6356352"/>
            <a:ext cx="5651337" cy="553996"/>
          </a:xfrm>
          <a:prstGeom prst="rect">
            <a:avLst/>
          </a:prstGeom>
          <a:noFill/>
        </p:spPr>
        <p:txBody>
          <a:bodyPr wrap="square" lIns="91438" tIns="45719" rIns="91438" bIns="45719" rtlCol="0">
            <a:spAutoFit/>
          </a:bodyPr>
          <a:lstStyle/>
          <a:p>
            <a:r>
              <a:rPr lang="en-US" altLang="en-US" sz="1100" dirty="0">
                <a:ea typeface="ＭＳ Ｐゴシック" pitchFamily="34" charset="-128"/>
              </a:rPr>
              <a:t>Source: Reina, Dennis &amp; Michelle. </a:t>
            </a:r>
            <a:r>
              <a:rPr lang="en-US" altLang="en-US" sz="1100" u="sng" dirty="0">
                <a:ea typeface="ＭＳ Ｐゴシック" pitchFamily="34" charset="-128"/>
              </a:rPr>
              <a:t>Trust &amp; Betrayal in the Workplace</a:t>
            </a:r>
            <a:r>
              <a:rPr lang="en-US" altLang="en-US" sz="1100" dirty="0">
                <a:ea typeface="ＭＳ Ｐゴシック" pitchFamily="34" charset="-128"/>
              </a:rPr>
              <a:t>. 1999</a:t>
            </a:r>
          </a:p>
          <a:p>
            <a:endParaRPr lang="en-US" dirty="0"/>
          </a:p>
        </p:txBody>
      </p:sp>
    </p:spTree>
    <p:extLst>
      <p:ext uri="{BB962C8B-B14F-4D97-AF65-F5344CB8AC3E}">
        <p14:creationId xmlns:p14="http://schemas.microsoft.com/office/powerpoint/2010/main" val="104653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927" y="150053"/>
            <a:ext cx="10515600" cy="1325563"/>
          </a:xfrm>
        </p:spPr>
        <p:txBody>
          <a:bodyPr>
            <a:normAutofit/>
          </a:bodyPr>
          <a:lstStyle/>
          <a:p>
            <a:pPr algn="ctr"/>
            <a:r>
              <a:rPr lang="en-US" sz="4000" b="1" dirty="0">
                <a:solidFill>
                  <a:schemeClr val="accent2"/>
                </a:solidFill>
              </a:rPr>
              <a:t>REAL TIME VS. SCHOOL TIME</a:t>
            </a:r>
          </a:p>
        </p:txBody>
      </p:sp>
      <p:pic>
        <p:nvPicPr>
          <p:cNvPr id="19" name="Picture 2" descr="D:\Documents and Settings\sbloom5\Local Settings\Temporary Internet Files\Content.IE5\C7CVW7GS\MP9003057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425" y="3306500"/>
            <a:ext cx="2547939" cy="269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8" descr="D:\Documents and Settings\sbloom5\Local Settings\Temporary Internet Files\Content.IE5\MVRJW9GU\MC9004419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1300" y="3537482"/>
            <a:ext cx="1854200" cy="2230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0" descr="D:\Documents and Settings\sbloom5\Local Settings\Temporary Internet Files\Content.IE5\C7CVW7GS\MC9003589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7231" y="1707094"/>
            <a:ext cx="2362200"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96466" y="1935655"/>
            <a:ext cx="184662" cy="384719"/>
          </a:xfrm>
          <a:prstGeom prst="rect">
            <a:avLst/>
          </a:prstGeom>
          <a:noFill/>
        </p:spPr>
        <p:txBody>
          <a:bodyPr wrap="none" lIns="91438" tIns="45719" rIns="91438" bIns="45719" rtlCol="0">
            <a:spAutoFit/>
          </a:bodyPr>
          <a:lstStyle/>
          <a:p>
            <a:endParaRPr lang="en-US" dirty="0"/>
          </a:p>
        </p:txBody>
      </p:sp>
    </p:spTree>
    <p:extLst>
      <p:ext uri="{BB962C8B-B14F-4D97-AF65-F5344CB8AC3E}">
        <p14:creationId xmlns:p14="http://schemas.microsoft.com/office/powerpoint/2010/main" val="9624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31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37775" y="2121866"/>
            <a:ext cx="9758596" cy="4736135"/>
          </a:xfrm>
          <a:ln>
            <a:noFill/>
          </a:ln>
          <a:effectLst/>
        </p:spPr>
        <p:txBody>
          <a:bodyPr>
            <a:noAutofit/>
          </a:bodyPr>
          <a:lstStyle/>
          <a:p>
            <a:pPr marL="502907" indent="-457189">
              <a:buFont typeface="+mj-lt"/>
              <a:buAutoNum type="arabicPeriod"/>
            </a:pPr>
            <a:r>
              <a:rPr lang="en-US" sz="2400" dirty="0">
                <a:solidFill>
                  <a:srgbClr val="F96A1B"/>
                </a:solidFill>
              </a:rPr>
              <a:t>Intervention</a:t>
            </a:r>
            <a:r>
              <a:rPr lang="en-US" sz="2400" dirty="0"/>
              <a:t> vs. </a:t>
            </a:r>
            <a:r>
              <a:rPr lang="en-US" sz="2400" dirty="0">
                <a:solidFill>
                  <a:srgbClr val="F96A1B"/>
                </a:solidFill>
              </a:rPr>
              <a:t>Interference</a:t>
            </a:r>
          </a:p>
          <a:p>
            <a:pPr marL="777221" lvl="1" indent="-457189"/>
            <a:endParaRPr lang="en-US" dirty="0">
              <a:solidFill>
                <a:srgbClr val="F96A1B"/>
              </a:solidFill>
            </a:endParaRPr>
          </a:p>
          <a:p>
            <a:pPr marL="777221" lvl="1" indent="-457189"/>
            <a:r>
              <a:rPr lang="en-US" i="1" dirty="0">
                <a:latin typeface="Aharoni" pitchFamily="2" charset="-79"/>
                <a:ea typeface="MS PGothic" charset="0"/>
                <a:cs typeface="Aharoni" pitchFamily="2" charset="-79"/>
              </a:rPr>
              <a:t>What do I do If the teacher is unaware of the problem…</a:t>
            </a:r>
          </a:p>
          <a:p>
            <a:pPr marL="937237" lvl="2" indent="-342891"/>
            <a:r>
              <a:rPr lang="en-US" sz="2400" dirty="0">
                <a:latin typeface="Arial" charset="0"/>
                <a:ea typeface="MS PGothic" charset="0"/>
                <a:cs typeface="MS PGothic" charset="0"/>
              </a:rPr>
              <a:t>ask general questions: move gradually to focus on the specific problem. </a:t>
            </a:r>
          </a:p>
          <a:p>
            <a:pPr marL="1051534" lvl="2" indent="-457189"/>
            <a:endParaRPr lang="en-US" sz="2400" dirty="0">
              <a:latin typeface="Arial" charset="0"/>
              <a:ea typeface="MS PGothic" charset="0"/>
              <a:cs typeface="MS PGothic" charset="0"/>
            </a:endParaRPr>
          </a:p>
          <a:p>
            <a:pPr marL="777221" lvl="1" indent="-457189"/>
            <a:r>
              <a:rPr lang="en-US" i="1" dirty="0">
                <a:latin typeface="Aharoni" pitchFamily="2" charset="-79"/>
                <a:ea typeface="MS PGothic" charset="0"/>
                <a:cs typeface="Aharoni" pitchFamily="2" charset="-79"/>
              </a:rPr>
              <a:t>What do I do If the teacher gets defensive, and responds as if your intervention is intrusive, </a:t>
            </a:r>
          </a:p>
          <a:p>
            <a:pPr marL="1051534" lvl="2" indent="-457189"/>
            <a:r>
              <a:rPr lang="en-US" sz="2400" dirty="0">
                <a:latin typeface="Arial" charset="0"/>
                <a:ea typeface="MS PGothic" charset="0"/>
                <a:cs typeface="MS PGothic" charset="0"/>
              </a:rPr>
              <a:t>be </a:t>
            </a:r>
            <a:r>
              <a:rPr lang="en-US" sz="2400" dirty="0">
                <a:solidFill>
                  <a:srgbClr val="F96A1B"/>
                </a:solidFill>
                <a:latin typeface="Arial" charset="0"/>
                <a:ea typeface="MS PGothic" charset="0"/>
                <a:cs typeface="MS PGothic" charset="0"/>
              </a:rPr>
              <a:t>empathetic</a:t>
            </a:r>
            <a:r>
              <a:rPr lang="en-US" sz="2400" dirty="0">
                <a:latin typeface="Arial" charset="0"/>
                <a:ea typeface="MS PGothic" charset="0"/>
                <a:cs typeface="MS PGothic" charset="0"/>
              </a:rPr>
              <a:t>.</a:t>
            </a:r>
            <a:br>
              <a:rPr lang="en-US" sz="2400" dirty="0">
                <a:latin typeface="Arial" charset="0"/>
                <a:ea typeface="MS PGothic" charset="0"/>
                <a:cs typeface="MS PGothic" charset="0"/>
              </a:rPr>
            </a:br>
            <a:endParaRPr lang="en-US" sz="2400" dirty="0">
              <a:latin typeface="Arial" charset="0"/>
              <a:ea typeface="MS PGothic" charset="0"/>
              <a:cs typeface="MS PGothic" charset="0"/>
            </a:endParaRPr>
          </a:p>
          <a:p>
            <a:pPr marL="777221" lvl="1" indent="-457189"/>
            <a:endParaRPr lang="en-US" dirty="0">
              <a:latin typeface="Arial" charset="0"/>
              <a:ea typeface="MS PGothic" charset="0"/>
              <a:cs typeface="MS PGothic" charset="0"/>
            </a:endParaRPr>
          </a:p>
          <a:p>
            <a:pPr marL="777221" lvl="1" indent="-457189"/>
            <a:endParaRPr lang="en-US" dirty="0">
              <a:latin typeface="Arial" charset="0"/>
              <a:ea typeface="MS PGothic" charset="0"/>
              <a:cs typeface="MS PGothic" charset="0"/>
            </a:endParaRPr>
          </a:p>
          <a:p>
            <a:pPr marL="777221" lvl="1" indent="-457189"/>
            <a:endParaRPr lang="en-US" dirty="0">
              <a:latin typeface="Arial" charset="0"/>
              <a:ea typeface="MS PGothic" charset="0"/>
              <a:cs typeface="MS PGothic" charset="0"/>
            </a:endParaRPr>
          </a:p>
          <a:p>
            <a:pPr marL="777221" lvl="1" indent="-457189"/>
            <a:endParaRPr lang="en-US" dirty="0">
              <a:solidFill>
                <a:srgbClr val="F96A1B"/>
              </a:solidFill>
            </a:endParaRPr>
          </a:p>
          <a:p>
            <a:endParaRPr lang="en-US" sz="2300" dirty="0"/>
          </a:p>
        </p:txBody>
      </p:sp>
      <p:sp>
        <p:nvSpPr>
          <p:cNvPr id="4" name="Title 3"/>
          <p:cNvSpPr>
            <a:spLocks noGrp="1"/>
          </p:cNvSpPr>
          <p:nvPr>
            <p:ph type="title"/>
          </p:nvPr>
        </p:nvSpPr>
        <p:spPr>
          <a:xfrm>
            <a:off x="848443" y="129571"/>
            <a:ext cx="10515600" cy="1325563"/>
          </a:xfrm>
        </p:spPr>
        <p:txBody>
          <a:bodyPr>
            <a:normAutofit/>
          </a:bodyPr>
          <a:lstStyle/>
          <a:p>
            <a:pPr algn="ctr"/>
            <a:r>
              <a:rPr lang="en-US" sz="3200" b="1" dirty="0">
                <a:solidFill>
                  <a:schemeClr val="accent2"/>
                </a:solidFill>
              </a:rPr>
              <a:t>KEYS TO EFFECTIVE COMMUNICATION WITH TEACHERS</a:t>
            </a:r>
          </a:p>
        </p:txBody>
      </p:sp>
      <p:pic>
        <p:nvPicPr>
          <p:cNvPr id="7" name="Picture 7" descr="j02889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724" y="1499866"/>
            <a:ext cx="1936808" cy="802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755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3974" y="1678105"/>
            <a:ext cx="9501325" cy="4407408"/>
          </a:xfrm>
          <a:ln>
            <a:noFill/>
          </a:ln>
          <a:effectLst/>
        </p:spPr>
        <p:txBody>
          <a:bodyPr>
            <a:noAutofit/>
          </a:bodyPr>
          <a:lstStyle/>
          <a:p>
            <a:pPr marL="502907" indent="-457189">
              <a:buFont typeface="+mj-lt"/>
              <a:buAutoNum type="arabicPeriod" startAt="2"/>
            </a:pPr>
            <a:r>
              <a:rPr lang="en-US" dirty="0">
                <a:solidFill>
                  <a:srgbClr val="F96A1B"/>
                </a:solidFill>
              </a:rPr>
              <a:t>Suggestion </a:t>
            </a:r>
            <a:r>
              <a:rPr lang="en-US" dirty="0"/>
              <a:t>vs. </a:t>
            </a:r>
            <a:r>
              <a:rPr lang="en-US" dirty="0">
                <a:solidFill>
                  <a:srgbClr val="F96A1B"/>
                </a:solidFill>
              </a:rPr>
              <a:t>Criticism</a:t>
            </a:r>
          </a:p>
          <a:p>
            <a:pPr marL="777221" lvl="1" indent="-457189"/>
            <a:endParaRPr lang="en-US" sz="2800" dirty="0">
              <a:solidFill>
                <a:srgbClr val="F96A1B"/>
              </a:solidFill>
            </a:endParaRPr>
          </a:p>
          <a:p>
            <a:pPr marL="777221" lvl="1" indent="-457189"/>
            <a:r>
              <a:rPr lang="en-US" sz="2800" i="1" dirty="0">
                <a:latin typeface="Aharoni" pitchFamily="2" charset="-79"/>
                <a:ea typeface="MS PGothic" charset="0"/>
                <a:cs typeface="Aharoni" pitchFamily="2" charset="-79"/>
              </a:rPr>
              <a:t>What do I do if the teacher becomes defensive and feels that I am criticizing their teaching or how they are handling a situation, especially if I disagrees with what the teacher is doing? </a:t>
            </a:r>
          </a:p>
          <a:p>
            <a:pPr marL="777221" lvl="1" indent="-457189"/>
            <a:endParaRPr lang="en-US" sz="2800" dirty="0">
              <a:ea typeface="MS PGothic" charset="0"/>
              <a:cs typeface="MS PGothic" charset="0"/>
            </a:endParaRPr>
          </a:p>
          <a:p>
            <a:pPr marL="777221" lvl="1" indent="-457189"/>
            <a:r>
              <a:rPr lang="en-US" sz="2800" dirty="0">
                <a:ea typeface="MS PGothic" charset="0"/>
                <a:cs typeface="MS PGothic" charset="0"/>
              </a:rPr>
              <a:t>Solution: Acknowledge it, but also communicate the desire to work collaboratively.</a:t>
            </a:r>
          </a:p>
          <a:p>
            <a:pPr marL="320032" lvl="1" indent="0">
              <a:buNone/>
            </a:pPr>
            <a:endParaRPr lang="en-US" sz="2000" dirty="0">
              <a:latin typeface="Arial" charset="0"/>
              <a:ea typeface="MS PGothic" charset="0"/>
              <a:cs typeface="MS PGothic" charset="0"/>
            </a:endParaRPr>
          </a:p>
          <a:p>
            <a:pPr marL="777221" lvl="1" indent="-457189"/>
            <a:endParaRPr lang="en-US" sz="2000" dirty="0">
              <a:ea typeface="MS PGothic" charset="0"/>
              <a:cs typeface="MS PGothic" charset="0"/>
            </a:endParaRPr>
          </a:p>
        </p:txBody>
      </p:sp>
      <p:sp>
        <p:nvSpPr>
          <p:cNvPr id="4" name="Title 3"/>
          <p:cNvSpPr>
            <a:spLocks noGrp="1"/>
          </p:cNvSpPr>
          <p:nvPr>
            <p:ph type="title"/>
          </p:nvPr>
        </p:nvSpPr>
        <p:spPr>
          <a:xfrm>
            <a:off x="868927" y="119328"/>
            <a:ext cx="10515600" cy="1181349"/>
          </a:xfrm>
        </p:spPr>
        <p:txBody>
          <a:bodyPr>
            <a:normAutofit/>
          </a:bodyPr>
          <a:lstStyle/>
          <a:p>
            <a:pPr algn="ctr"/>
            <a:r>
              <a:rPr lang="en-US" sz="3200" b="1" dirty="0">
                <a:solidFill>
                  <a:schemeClr val="accent2"/>
                </a:solidFill>
              </a:rPr>
              <a:t>KEYS TO EFFECTIVE COMMUNICATION WITH TEACHERS</a:t>
            </a:r>
          </a:p>
        </p:txBody>
      </p:sp>
      <p:pic>
        <p:nvPicPr>
          <p:cNvPr id="8" name="Picture 4" descr="j0288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871" y="5171985"/>
            <a:ext cx="1819096" cy="1308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494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4295" y="1013915"/>
            <a:ext cx="10043409" cy="4407408"/>
          </a:xfrm>
          <a:ln>
            <a:noFill/>
          </a:ln>
          <a:effectLst/>
        </p:spPr>
        <p:txBody>
          <a:bodyPr>
            <a:noAutofit/>
          </a:bodyPr>
          <a:lstStyle/>
          <a:p>
            <a:pPr marL="502907" indent="-457189">
              <a:buFont typeface="+mj-lt"/>
              <a:buAutoNum type="arabicPeriod" startAt="3"/>
            </a:pPr>
            <a:r>
              <a:rPr lang="en-US" dirty="0">
                <a:solidFill>
                  <a:srgbClr val="F96A1B"/>
                </a:solidFill>
              </a:rPr>
              <a:t>Synthesis </a:t>
            </a:r>
            <a:r>
              <a:rPr lang="en-US" dirty="0"/>
              <a:t>vs. </a:t>
            </a:r>
            <a:r>
              <a:rPr lang="en-US" dirty="0">
                <a:solidFill>
                  <a:srgbClr val="F96A1B"/>
                </a:solidFill>
              </a:rPr>
              <a:t>Metamorphosis</a:t>
            </a:r>
          </a:p>
          <a:p>
            <a:pPr marL="777221" lvl="1" indent="-457189"/>
            <a:endParaRPr lang="en-US" sz="2800" dirty="0">
              <a:solidFill>
                <a:srgbClr val="F96A1B"/>
              </a:solidFill>
            </a:endParaRPr>
          </a:p>
          <a:p>
            <a:pPr marL="731502" lvl="1" indent="-457189">
              <a:lnSpc>
                <a:spcPct val="80000"/>
              </a:lnSpc>
            </a:pPr>
            <a:r>
              <a:rPr lang="en-US" sz="2800" dirty="0">
                <a:ea typeface="MS PGothic" charset="0"/>
                <a:cs typeface="MS PGothic" charset="0"/>
              </a:rPr>
              <a:t>Just like students, teachers need to feel that other school personnel support them. </a:t>
            </a:r>
            <a:endParaRPr lang="en-US" dirty="0">
              <a:ea typeface="MS PGothic" charset="0"/>
              <a:cs typeface="MS PGothic" charset="0"/>
            </a:endParaRPr>
          </a:p>
          <a:p>
            <a:pPr marL="731502" lvl="1" indent="-457189">
              <a:lnSpc>
                <a:spcPct val="80000"/>
              </a:lnSpc>
            </a:pPr>
            <a:r>
              <a:rPr lang="en-US" sz="2800" dirty="0">
                <a:ea typeface="MS PGothic" charset="0"/>
                <a:cs typeface="MS PGothic" charset="0"/>
              </a:rPr>
              <a:t>It is important to recognize their assets and work with them on the challenges of their occupations. </a:t>
            </a:r>
          </a:p>
          <a:p>
            <a:pPr marL="731502" lvl="1" indent="-457189">
              <a:lnSpc>
                <a:spcPct val="80000"/>
              </a:lnSpc>
            </a:pPr>
            <a:r>
              <a:rPr lang="en-US" sz="2800" dirty="0">
                <a:ea typeface="MS PGothic" charset="0"/>
                <a:cs typeface="MS PGothic" charset="0"/>
              </a:rPr>
              <a:t>Promote the adaptation of a current behavior rather than creating or developing a new one.</a:t>
            </a:r>
            <a:endParaRPr lang="en-US" dirty="0">
              <a:ea typeface="MS PGothic" charset="0"/>
              <a:cs typeface="MS PGothic" charset="0"/>
            </a:endParaRPr>
          </a:p>
          <a:p>
            <a:pPr marL="731502" lvl="1" indent="-457189">
              <a:lnSpc>
                <a:spcPct val="80000"/>
              </a:lnSpc>
            </a:pPr>
            <a:r>
              <a:rPr lang="en-US" sz="2800" dirty="0">
                <a:ea typeface="MS PGothic" charset="0"/>
                <a:cs typeface="MS PGothic" charset="0"/>
              </a:rPr>
              <a:t>Capitalize on a teacher's positive behavior and apply it to other situations. </a:t>
            </a:r>
          </a:p>
          <a:p>
            <a:pPr marL="731502" lvl="1" indent="-457189">
              <a:lnSpc>
                <a:spcPct val="80000"/>
              </a:lnSpc>
            </a:pPr>
            <a:r>
              <a:rPr lang="en-US" sz="2800" dirty="0">
                <a:ea typeface="MS PGothic" charset="0"/>
                <a:cs typeface="MS PGothic" charset="0"/>
              </a:rPr>
              <a:t>Connect Data Review to Goals!</a:t>
            </a:r>
          </a:p>
          <a:p>
            <a:pPr marL="457189" indent="-457189">
              <a:lnSpc>
                <a:spcPct val="80000"/>
              </a:lnSpc>
            </a:pPr>
            <a:endParaRPr lang="en-US" dirty="0">
              <a:ea typeface="MS PGothic" charset="0"/>
              <a:cs typeface="MS PGothic" charset="0"/>
            </a:endParaRPr>
          </a:p>
          <a:p>
            <a:pPr marL="777221" lvl="1" indent="-457189"/>
            <a:endParaRPr lang="en-US" sz="2000" dirty="0">
              <a:ea typeface="MS PGothic" charset="0"/>
              <a:cs typeface="MS PGothic" charset="0"/>
            </a:endParaRPr>
          </a:p>
        </p:txBody>
      </p:sp>
      <p:sp>
        <p:nvSpPr>
          <p:cNvPr id="4" name="Title 3"/>
          <p:cNvSpPr>
            <a:spLocks noGrp="1"/>
          </p:cNvSpPr>
          <p:nvPr>
            <p:ph type="title"/>
          </p:nvPr>
        </p:nvSpPr>
        <p:spPr>
          <a:xfrm>
            <a:off x="879169" y="129571"/>
            <a:ext cx="10515600" cy="884344"/>
          </a:xfrm>
        </p:spPr>
        <p:txBody>
          <a:bodyPr>
            <a:normAutofit fontScale="90000"/>
          </a:bodyPr>
          <a:lstStyle/>
          <a:p>
            <a:pPr algn="ctr"/>
            <a:r>
              <a:rPr lang="en-US" sz="3200" b="1" dirty="0">
                <a:solidFill>
                  <a:schemeClr val="accent2"/>
                </a:solidFill>
              </a:rPr>
              <a:t>KEYS TO EFFECTIVE COMMUNICATION WITH TEACHERS</a:t>
            </a:r>
          </a:p>
        </p:txBody>
      </p:sp>
      <p:pic>
        <p:nvPicPr>
          <p:cNvPr id="7" name="Picture 5" descr="j02345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717" y="5579410"/>
            <a:ext cx="1322569" cy="103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82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8317" y="1514240"/>
            <a:ext cx="9458793" cy="4407408"/>
          </a:xfrm>
          <a:ln>
            <a:noFill/>
          </a:ln>
          <a:effectLst/>
        </p:spPr>
        <p:txBody>
          <a:bodyPr>
            <a:noAutofit/>
          </a:bodyPr>
          <a:lstStyle/>
          <a:p>
            <a:pPr marL="502907" indent="-457189">
              <a:buFont typeface="+mj-lt"/>
              <a:buAutoNum type="arabicPeriod" startAt="4"/>
            </a:pPr>
            <a:r>
              <a:rPr lang="en-US" sz="3200" dirty="0">
                <a:solidFill>
                  <a:srgbClr val="F96A1B"/>
                </a:solidFill>
              </a:rPr>
              <a:t>Clarity </a:t>
            </a:r>
            <a:r>
              <a:rPr lang="en-US" sz="3200" dirty="0"/>
              <a:t>vs. </a:t>
            </a:r>
            <a:r>
              <a:rPr lang="en-US" sz="3200" dirty="0">
                <a:solidFill>
                  <a:srgbClr val="F96A1B"/>
                </a:solidFill>
              </a:rPr>
              <a:t>Chaos</a:t>
            </a:r>
          </a:p>
          <a:p>
            <a:pPr marL="777221" lvl="1" indent="-457189"/>
            <a:endParaRPr lang="en-US" dirty="0">
              <a:solidFill>
                <a:srgbClr val="F96A1B"/>
              </a:solidFill>
            </a:endParaRPr>
          </a:p>
          <a:p>
            <a:pPr marL="883898" lvl="1" indent="-609585">
              <a:lnSpc>
                <a:spcPct val="80000"/>
              </a:lnSpc>
            </a:pPr>
            <a:r>
              <a:rPr lang="en-US" dirty="0">
                <a:ea typeface="MS PGothic" charset="0"/>
                <a:cs typeface="MS PGothic" charset="0"/>
              </a:rPr>
              <a:t>Teachers are often confused by the actions of the school social workers.  </a:t>
            </a:r>
          </a:p>
          <a:p>
            <a:pPr marL="609585" indent="-609585">
              <a:lnSpc>
                <a:spcPct val="80000"/>
              </a:lnSpc>
            </a:pPr>
            <a:endParaRPr lang="en-US" sz="2400" dirty="0">
              <a:ea typeface="MS PGothic" charset="0"/>
              <a:cs typeface="MS PGothic" charset="0"/>
            </a:endParaRPr>
          </a:p>
          <a:p>
            <a:pPr marL="883898" lvl="1" indent="-609585">
              <a:lnSpc>
                <a:spcPct val="80000"/>
              </a:lnSpc>
            </a:pPr>
            <a:r>
              <a:rPr lang="en-US" dirty="0">
                <a:ea typeface="MS PGothic" charset="0"/>
                <a:cs typeface="MS PGothic" charset="0"/>
              </a:rPr>
              <a:t>The underlying problem, however, often is a conflict of agendas for a student </a:t>
            </a:r>
          </a:p>
          <a:p>
            <a:pPr marL="883898" lvl="1" indent="-609585">
              <a:lnSpc>
                <a:spcPct val="80000"/>
              </a:lnSpc>
            </a:pPr>
            <a:endParaRPr lang="en-US" dirty="0">
              <a:ea typeface="MS PGothic" charset="0"/>
              <a:cs typeface="MS PGothic" charset="0"/>
            </a:endParaRPr>
          </a:p>
          <a:p>
            <a:pPr marL="883898" lvl="1" indent="-609585">
              <a:lnSpc>
                <a:spcPct val="80000"/>
              </a:lnSpc>
            </a:pPr>
            <a:r>
              <a:rPr lang="en-US" dirty="0">
                <a:ea typeface="MS PGothic" charset="0"/>
                <a:cs typeface="MS PGothic" charset="0"/>
              </a:rPr>
              <a:t>Whenever problems arise and you are brought to the table, there are opportunities to teach others and to learn from them. </a:t>
            </a:r>
          </a:p>
        </p:txBody>
      </p:sp>
      <p:sp>
        <p:nvSpPr>
          <p:cNvPr id="4" name="Title 3"/>
          <p:cNvSpPr>
            <a:spLocks noGrp="1"/>
          </p:cNvSpPr>
          <p:nvPr>
            <p:ph type="title"/>
          </p:nvPr>
        </p:nvSpPr>
        <p:spPr>
          <a:xfrm>
            <a:off x="868927" y="221744"/>
            <a:ext cx="10515600" cy="956035"/>
          </a:xfrm>
        </p:spPr>
        <p:txBody>
          <a:bodyPr>
            <a:normAutofit fontScale="90000"/>
          </a:bodyPr>
          <a:lstStyle/>
          <a:p>
            <a:pPr algn="ctr"/>
            <a:r>
              <a:rPr lang="en-US" sz="3200" b="1" dirty="0">
                <a:solidFill>
                  <a:schemeClr val="accent2"/>
                </a:solidFill>
              </a:rPr>
              <a:t>KEYS TO EFFECTIVE COMMUNICATION WITH TEACHERS</a:t>
            </a:r>
          </a:p>
        </p:txBody>
      </p:sp>
      <p:pic>
        <p:nvPicPr>
          <p:cNvPr id="8" name="Picture 5" descr="j03496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1263" y="5090021"/>
            <a:ext cx="1488736" cy="1431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852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8761" y="1461260"/>
            <a:ext cx="9959715" cy="4077325"/>
          </a:xfrm>
          <a:ln>
            <a:noFill/>
          </a:ln>
          <a:effectLst/>
        </p:spPr>
        <p:txBody>
          <a:bodyPr>
            <a:noAutofit/>
          </a:bodyPr>
          <a:lstStyle/>
          <a:p>
            <a:pPr>
              <a:lnSpc>
                <a:spcPct val="150000"/>
              </a:lnSpc>
            </a:pPr>
            <a:r>
              <a:rPr lang="en-US" dirty="0">
                <a:ea typeface="MS PGothic" charset="0"/>
                <a:cs typeface="MS PGothic" charset="0"/>
              </a:rPr>
              <a:t>Educators</a:t>
            </a:r>
            <a:endParaRPr lang="en-US" sz="1500" dirty="0">
              <a:ea typeface="MS PGothic" charset="0"/>
              <a:cs typeface="MS PGothic" charset="0"/>
            </a:endParaRPr>
          </a:p>
          <a:p>
            <a:pPr>
              <a:lnSpc>
                <a:spcPct val="150000"/>
              </a:lnSpc>
            </a:pPr>
            <a:r>
              <a:rPr lang="en-US" dirty="0">
                <a:ea typeface="MS PGothic" charset="0"/>
                <a:cs typeface="MS PGothic" charset="0"/>
              </a:rPr>
              <a:t>Parents/Guardians</a:t>
            </a:r>
            <a:endParaRPr lang="en-US" sz="1500" dirty="0">
              <a:ea typeface="MS PGothic" charset="0"/>
              <a:cs typeface="MS PGothic" charset="0"/>
            </a:endParaRPr>
          </a:p>
          <a:p>
            <a:pPr>
              <a:lnSpc>
                <a:spcPct val="150000"/>
              </a:lnSpc>
            </a:pPr>
            <a:r>
              <a:rPr lang="en-US" dirty="0">
                <a:ea typeface="MS PGothic" charset="0"/>
                <a:cs typeface="MS PGothic" charset="0"/>
              </a:rPr>
              <a:t>Students</a:t>
            </a:r>
          </a:p>
          <a:p>
            <a:pPr>
              <a:lnSpc>
                <a:spcPct val="150000"/>
              </a:lnSpc>
            </a:pPr>
            <a:r>
              <a:rPr lang="en-US" dirty="0">
                <a:ea typeface="MS PGothic" charset="0"/>
                <a:cs typeface="MS PGothic" charset="0"/>
              </a:rPr>
              <a:t>Nurses/Doctors</a:t>
            </a:r>
            <a:endParaRPr lang="en-US" sz="1600" dirty="0">
              <a:ea typeface="MS PGothic" charset="0"/>
              <a:cs typeface="MS PGothic" charset="0"/>
            </a:endParaRPr>
          </a:p>
          <a:p>
            <a:pPr>
              <a:lnSpc>
                <a:spcPct val="150000"/>
              </a:lnSpc>
            </a:pPr>
            <a:r>
              <a:rPr lang="en-US" dirty="0">
                <a:ea typeface="MS PGothic" charset="0"/>
                <a:cs typeface="MS PGothic" charset="0"/>
              </a:rPr>
              <a:t>School Social Workers</a:t>
            </a:r>
          </a:p>
          <a:p>
            <a:pPr>
              <a:lnSpc>
                <a:spcPct val="150000"/>
              </a:lnSpc>
            </a:pPr>
            <a:r>
              <a:rPr lang="en-US" dirty="0">
                <a:ea typeface="MS PGothic" charset="0"/>
                <a:cs typeface="MS PGothic" charset="0"/>
              </a:rPr>
              <a:t>Other Support Team Practitioners </a:t>
            </a:r>
          </a:p>
        </p:txBody>
      </p:sp>
      <p:pic>
        <p:nvPicPr>
          <p:cNvPr id="7" name="Picture 5" descr="MCj031240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566" y="2387279"/>
            <a:ext cx="3821137" cy="1592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10384" y="216841"/>
            <a:ext cx="8709285" cy="646331"/>
          </a:xfrm>
          <a:prstGeom prst="rect">
            <a:avLst/>
          </a:prstGeom>
          <a:noFill/>
        </p:spPr>
        <p:txBody>
          <a:bodyPr wrap="square" lIns="91438" tIns="45719" rIns="91438" bIns="45719" rtlCol="0">
            <a:spAutoFit/>
          </a:bodyPr>
          <a:lstStyle/>
          <a:p>
            <a:pPr algn="ctr"/>
            <a:r>
              <a:rPr lang="en-US" sz="3600" b="1" dirty="0">
                <a:solidFill>
                  <a:schemeClr val="accent2"/>
                </a:solidFill>
              </a:rPr>
              <a:t> </a:t>
            </a:r>
            <a:r>
              <a:rPr lang="en-US" sz="3600" b="1" dirty="0">
                <a:solidFill>
                  <a:schemeClr val="accent2"/>
                </a:solidFill>
                <a:latin typeface="+mj-lt"/>
              </a:rPr>
              <a:t>SYSTEM TUG OF WAR</a:t>
            </a:r>
          </a:p>
        </p:txBody>
      </p:sp>
    </p:spTree>
    <p:extLst>
      <p:ext uri="{BB962C8B-B14F-4D97-AF65-F5344CB8AC3E}">
        <p14:creationId xmlns:p14="http://schemas.microsoft.com/office/powerpoint/2010/main" val="403132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54047"/>
            <a:ext cx="10515600" cy="4722917"/>
          </a:xfrm>
          <a:ln>
            <a:noFill/>
          </a:ln>
          <a:effectLst/>
        </p:spPr>
        <p:txBody>
          <a:bodyPr>
            <a:noAutofit/>
          </a:bodyPr>
          <a:lstStyle/>
          <a:p>
            <a:pPr>
              <a:lnSpc>
                <a:spcPct val="90000"/>
              </a:lnSpc>
            </a:pPr>
            <a:r>
              <a:rPr lang="en-US" dirty="0">
                <a:ea typeface="MS PGothic" charset="0"/>
                <a:cs typeface="MS PGothic" charset="0"/>
              </a:rPr>
              <a:t>Administration</a:t>
            </a:r>
          </a:p>
          <a:p>
            <a:pPr lvl="1"/>
            <a:r>
              <a:rPr lang="en-US" dirty="0">
                <a:ea typeface="MS PGothic" charset="0"/>
                <a:cs typeface="MS PGothic" charset="0"/>
              </a:rPr>
              <a:t>Identified areas of needs as a whole</a:t>
            </a:r>
          </a:p>
          <a:p>
            <a:pPr lvl="1"/>
            <a:r>
              <a:rPr lang="en-US" dirty="0">
                <a:ea typeface="MS PGothic" charset="0"/>
                <a:cs typeface="MS PGothic" charset="0"/>
              </a:rPr>
              <a:t>Plan formal trainings</a:t>
            </a:r>
          </a:p>
          <a:p>
            <a:pPr>
              <a:lnSpc>
                <a:spcPct val="90000"/>
              </a:lnSpc>
            </a:pPr>
            <a:endParaRPr lang="en-US" sz="1900" dirty="0">
              <a:ea typeface="MS PGothic" charset="0"/>
              <a:cs typeface="MS PGothic" charset="0"/>
            </a:endParaRPr>
          </a:p>
          <a:p>
            <a:pPr>
              <a:lnSpc>
                <a:spcPct val="90000"/>
              </a:lnSpc>
            </a:pPr>
            <a:r>
              <a:rPr lang="en-US" dirty="0">
                <a:ea typeface="MS PGothic" charset="0"/>
                <a:cs typeface="MS PGothic" charset="0"/>
              </a:rPr>
              <a:t>Teacher/Staff</a:t>
            </a:r>
          </a:p>
          <a:p>
            <a:pPr lvl="1"/>
            <a:r>
              <a:rPr lang="en-US" dirty="0">
                <a:ea typeface="MS PGothic" charset="0"/>
                <a:cs typeface="MS PGothic" charset="0"/>
              </a:rPr>
              <a:t>Introduce program and staff as a resource</a:t>
            </a:r>
          </a:p>
          <a:p>
            <a:pPr lvl="1"/>
            <a:r>
              <a:rPr lang="en-US" dirty="0">
                <a:ea typeface="MS PGothic" charset="0"/>
                <a:cs typeface="MS PGothic" charset="0"/>
              </a:rPr>
              <a:t>Identify team leaders and respected staff</a:t>
            </a:r>
          </a:p>
          <a:p>
            <a:pPr lvl="1"/>
            <a:r>
              <a:rPr lang="en-US" dirty="0">
                <a:ea typeface="MS PGothic" charset="0"/>
                <a:cs typeface="MS PGothic" charset="0"/>
              </a:rPr>
              <a:t>Be visible</a:t>
            </a:r>
          </a:p>
          <a:p>
            <a:pPr lvl="4"/>
            <a:r>
              <a:rPr lang="en-US" sz="2400" dirty="0">
                <a:ea typeface="MS PGothic" charset="0"/>
                <a:cs typeface="MS PGothic" charset="0"/>
              </a:rPr>
              <a:t>Be respectful			</a:t>
            </a:r>
          </a:p>
          <a:p>
            <a:pPr lvl="4"/>
            <a:r>
              <a:rPr lang="en-US" sz="2400" dirty="0">
                <a:ea typeface="MS PGothic" charset="0"/>
                <a:cs typeface="MS PGothic" charset="0"/>
              </a:rPr>
              <a:t>Be professional</a:t>
            </a:r>
          </a:p>
          <a:p>
            <a:pPr lvl="4"/>
            <a:r>
              <a:rPr lang="en-US" sz="2400" dirty="0">
                <a:ea typeface="MS PGothic" charset="0"/>
                <a:cs typeface="MS PGothic" charset="0"/>
              </a:rPr>
              <a:t>Be prepared</a:t>
            </a:r>
          </a:p>
          <a:p>
            <a:pPr lvl="4"/>
            <a:r>
              <a:rPr lang="en-US" sz="2400" dirty="0">
                <a:ea typeface="MS PGothic" charset="0"/>
                <a:cs typeface="MS PGothic" charset="0"/>
              </a:rPr>
              <a:t>Be reliable</a:t>
            </a:r>
          </a:p>
        </p:txBody>
      </p:sp>
      <p:pic>
        <p:nvPicPr>
          <p:cNvPr id="8" name="Picture 6" descr="MCPE0197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75161" y="1757871"/>
            <a:ext cx="2413416" cy="1565467"/>
          </a:xfrm>
          <a:prstGeom prst="rect">
            <a:avLst/>
          </a:prstGeom>
          <a:noFill/>
        </p:spPr>
      </p:pic>
      <p:sp>
        <p:nvSpPr>
          <p:cNvPr id="2" name="TextBox 1"/>
          <p:cNvSpPr txBox="1"/>
          <p:nvPr/>
        </p:nvSpPr>
        <p:spPr>
          <a:xfrm>
            <a:off x="1670645" y="113827"/>
            <a:ext cx="8994099" cy="584776"/>
          </a:xfrm>
          <a:prstGeom prst="rect">
            <a:avLst/>
          </a:prstGeom>
          <a:noFill/>
        </p:spPr>
        <p:txBody>
          <a:bodyPr wrap="square" lIns="91438" tIns="45719" rIns="91438" bIns="45719" rtlCol="0">
            <a:spAutoFit/>
          </a:bodyPr>
          <a:lstStyle/>
          <a:p>
            <a:pPr algn="ctr"/>
            <a:r>
              <a:rPr lang="en-US" sz="3200" b="1" dirty="0">
                <a:solidFill>
                  <a:schemeClr val="accent2"/>
                </a:solidFill>
                <a:latin typeface="+mj-lt"/>
              </a:rPr>
              <a:t>TOP DOWN – BOTTOM-UP APPROACH</a:t>
            </a:r>
          </a:p>
        </p:txBody>
      </p:sp>
      <p:pic>
        <p:nvPicPr>
          <p:cNvPr id="4" name="Picture 3"/>
          <p:cNvPicPr>
            <a:picLocks noChangeAspect="1"/>
          </p:cNvPicPr>
          <p:nvPr/>
        </p:nvPicPr>
        <p:blipFill>
          <a:blip r:embed="rId4"/>
          <a:stretch>
            <a:fillRect/>
          </a:stretch>
        </p:blipFill>
        <p:spPr>
          <a:xfrm>
            <a:off x="8207461" y="4885220"/>
            <a:ext cx="1941497" cy="1294331"/>
          </a:xfrm>
          <a:prstGeom prst="rect">
            <a:avLst/>
          </a:prstGeom>
        </p:spPr>
      </p:pic>
    </p:spTree>
    <p:extLst>
      <p:ext uri="{BB962C8B-B14F-4D97-AF65-F5344CB8AC3E}">
        <p14:creationId xmlns:p14="http://schemas.microsoft.com/office/powerpoint/2010/main" val="171472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19330" y="1275501"/>
            <a:ext cx="10257279" cy="5020369"/>
          </a:xfrm>
          <a:ln>
            <a:noFill/>
          </a:ln>
          <a:effectLst/>
        </p:spPr>
        <p:txBody>
          <a:bodyPr>
            <a:noAutofit/>
          </a:bodyPr>
          <a:lstStyle/>
          <a:p>
            <a:pPr marL="502907" indent="-457189">
              <a:buFont typeface="+mj-lt"/>
              <a:buAutoNum type="arabicPeriod" startAt="5"/>
            </a:pPr>
            <a:r>
              <a:rPr lang="en-US" dirty="0">
                <a:solidFill>
                  <a:srgbClr val="F96A1B"/>
                </a:solidFill>
              </a:rPr>
              <a:t>Counseling </a:t>
            </a:r>
            <a:r>
              <a:rPr lang="en-US" dirty="0"/>
              <a:t>vs. </a:t>
            </a:r>
            <a:r>
              <a:rPr lang="en-US" dirty="0">
                <a:solidFill>
                  <a:srgbClr val="F96A1B"/>
                </a:solidFill>
              </a:rPr>
              <a:t>Public Relations</a:t>
            </a:r>
          </a:p>
          <a:p>
            <a:pPr marL="914377" lvl="2" indent="0">
              <a:buNone/>
            </a:pPr>
            <a:endParaRPr lang="en-US" sz="2800" dirty="0">
              <a:solidFill>
                <a:srgbClr val="F96A1B"/>
              </a:solidFill>
            </a:endParaRPr>
          </a:p>
          <a:p>
            <a:pPr marL="982955" lvl="1" indent="-342891"/>
            <a:r>
              <a:rPr lang="en-US" sz="2800" dirty="0">
                <a:ea typeface="MS PGothic" charset="0"/>
                <a:cs typeface="MS PGothic" charset="0"/>
              </a:rPr>
              <a:t>Be the PR Expert !</a:t>
            </a:r>
          </a:p>
          <a:p>
            <a:pPr marL="1531582" lvl="3" indent="-342891"/>
            <a:r>
              <a:rPr lang="en-US" sz="2800" dirty="0">
                <a:ea typeface="MS PGothic" charset="0"/>
                <a:cs typeface="MS PGothic" charset="0"/>
              </a:rPr>
              <a:t>Feedback</a:t>
            </a:r>
          </a:p>
          <a:p>
            <a:pPr marL="1531582" lvl="3" indent="-342891"/>
            <a:r>
              <a:rPr lang="en-US" sz="2800" dirty="0">
                <a:ea typeface="MS PGothic" charset="0"/>
                <a:cs typeface="MS PGothic" charset="0"/>
              </a:rPr>
              <a:t>Orientation</a:t>
            </a:r>
          </a:p>
          <a:p>
            <a:pPr marL="1531582" lvl="3" indent="-342891"/>
            <a:r>
              <a:rPr lang="en-US" sz="2800" dirty="0">
                <a:ea typeface="MS PGothic" charset="0"/>
                <a:cs typeface="MS PGothic" charset="0"/>
              </a:rPr>
              <a:t>Screening Tools</a:t>
            </a:r>
          </a:p>
          <a:p>
            <a:pPr marL="1531582" lvl="3" indent="-342891"/>
            <a:r>
              <a:rPr lang="en-US" sz="2800" dirty="0">
                <a:ea typeface="MS PGothic" charset="0"/>
                <a:cs typeface="MS PGothic" charset="0"/>
              </a:rPr>
              <a:t>Explaining your role time and time again is all part of the job </a:t>
            </a:r>
          </a:p>
          <a:p>
            <a:pPr marL="982955" lvl="1" indent="-342891"/>
            <a:r>
              <a:rPr lang="en-US" sz="2800" dirty="0">
                <a:ea typeface="MS PGothic" charset="0"/>
                <a:cs typeface="MS PGothic" charset="0"/>
              </a:rPr>
              <a:t>Learning Resource</a:t>
            </a:r>
          </a:p>
          <a:p>
            <a:pPr marL="982955" lvl="1" indent="-342891"/>
            <a:r>
              <a:rPr lang="en-US" sz="2800" dirty="0">
                <a:ea typeface="MS PGothic" charset="0"/>
                <a:cs typeface="MS PGothic" charset="0"/>
              </a:rPr>
              <a:t>Show appreciation</a:t>
            </a:r>
          </a:p>
          <a:p>
            <a:pPr marL="982955" lvl="1" indent="-342891"/>
            <a:r>
              <a:rPr lang="en-US" sz="2800" dirty="0">
                <a:ea typeface="MS PGothic" charset="0"/>
                <a:cs typeface="MS PGothic" charset="0"/>
              </a:rPr>
              <a:t>Social Marketing </a:t>
            </a:r>
          </a:p>
        </p:txBody>
      </p:sp>
      <p:sp>
        <p:nvSpPr>
          <p:cNvPr id="4" name="Title 3"/>
          <p:cNvSpPr>
            <a:spLocks noGrp="1"/>
          </p:cNvSpPr>
          <p:nvPr>
            <p:ph type="title"/>
          </p:nvPr>
        </p:nvSpPr>
        <p:spPr>
          <a:xfrm>
            <a:off x="868927" y="119328"/>
            <a:ext cx="10515600" cy="1156173"/>
          </a:xfrm>
        </p:spPr>
        <p:txBody>
          <a:bodyPr>
            <a:normAutofit/>
          </a:bodyPr>
          <a:lstStyle/>
          <a:p>
            <a:pPr algn="ctr"/>
            <a:r>
              <a:rPr lang="en-US" sz="3200" b="1" dirty="0">
                <a:solidFill>
                  <a:schemeClr val="accent2"/>
                </a:solidFill>
              </a:rPr>
              <a:t>KEYS TO EFFECTIVE COMMUNICATION WITH TEACHERS</a:t>
            </a:r>
          </a:p>
        </p:txBody>
      </p:sp>
      <p:pic>
        <p:nvPicPr>
          <p:cNvPr id="7" name="Picture 5" descr="j02309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439" y="4929427"/>
            <a:ext cx="1715319" cy="135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147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35A1D25B-03FF-4982-98AF-DCA1008AB0D5}"/>
              </a:ext>
            </a:extLst>
          </p:cNvPr>
          <p:cNvSpPr>
            <a:spLocks noGrp="1"/>
          </p:cNvSpPr>
          <p:nvPr>
            <p:ph type="title"/>
          </p:nvPr>
        </p:nvSpPr>
        <p:spPr/>
        <p:txBody>
          <a:bodyPr/>
          <a:lstStyle/>
          <a:p>
            <a:r>
              <a:rPr lang="en-US" b="1" dirty="0">
                <a:solidFill>
                  <a:srgbClr val="ED7D31"/>
                </a:solidFill>
              </a:rPr>
              <a:t>Program Components</a:t>
            </a:r>
          </a:p>
        </p:txBody>
      </p:sp>
      <p:sp>
        <p:nvSpPr>
          <p:cNvPr id="3" name="Content Placeholder 2">
            <a:extLst>
              <a:ext uri="{FF2B5EF4-FFF2-40B4-BE49-F238E27FC236}">
                <a16:creationId xmlns:a16="http://schemas.microsoft.com/office/drawing/2014/main" id="{A9E3B3F6-8D62-4E6A-944B-959539A40497}"/>
              </a:ext>
            </a:extLst>
          </p:cNvPr>
          <p:cNvSpPr>
            <a:spLocks noGrp="1"/>
          </p:cNvSpPr>
          <p:nvPr>
            <p:ph idx="1"/>
          </p:nvPr>
        </p:nvSpPr>
        <p:spPr/>
        <p:txBody>
          <a:bodyPr>
            <a:normAutofit/>
          </a:bodyPr>
          <a:lstStyle/>
          <a:p>
            <a:r>
              <a:rPr lang="en-US" dirty="0"/>
              <a:t>10 hours of customized, individual technical assistance for each SO from our Subject Matter Expert (SME) to address your priority issues</a:t>
            </a:r>
          </a:p>
          <a:p>
            <a:r>
              <a:rPr lang="en-US" dirty="0"/>
              <a:t>3 educational webinars on topics of shared interest, to include best practices and peer sharing </a:t>
            </a:r>
          </a:p>
          <a:p>
            <a:r>
              <a:rPr lang="en-US" dirty="0"/>
              <a:t>Web-based Resource Library</a:t>
            </a:r>
          </a:p>
          <a:p>
            <a:r>
              <a:rPr lang="en-US" dirty="0"/>
              <a:t>Start-up stipend for an improvement project designed by each SO in consultation with program</a:t>
            </a:r>
          </a:p>
          <a:p>
            <a:r>
              <a:rPr lang="en-US" dirty="0"/>
              <a:t>Reporting on quantifiable outcomes</a:t>
            </a:r>
          </a:p>
          <a:p>
            <a:r>
              <a:rPr lang="en-US" dirty="0"/>
              <a:t>Session at NYSBHA annual conference</a:t>
            </a:r>
          </a:p>
        </p:txBody>
      </p:sp>
    </p:spTree>
    <p:extLst>
      <p:ext uri="{BB962C8B-B14F-4D97-AF65-F5344CB8AC3E}">
        <p14:creationId xmlns:p14="http://schemas.microsoft.com/office/powerpoint/2010/main" val="2396221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74164" y="1514007"/>
            <a:ext cx="9653667" cy="4612472"/>
          </a:xfrm>
          <a:ln>
            <a:noFill/>
          </a:ln>
          <a:effectLst/>
        </p:spPr>
        <p:txBody>
          <a:bodyPr>
            <a:noAutofit/>
          </a:bodyPr>
          <a:lstStyle/>
          <a:p>
            <a:pPr marL="502907" indent="-457189">
              <a:buFont typeface="+mj-lt"/>
              <a:buAutoNum type="arabicPeriod" startAt="6"/>
            </a:pPr>
            <a:r>
              <a:rPr lang="en-US" sz="2400" dirty="0">
                <a:solidFill>
                  <a:srgbClr val="ED7D31"/>
                </a:solidFill>
                <a:ea typeface="MS PGothic" charset="0"/>
                <a:cs typeface="MS PGothic" charset="0"/>
              </a:rPr>
              <a:t>Information Dissemination</a:t>
            </a:r>
            <a:endParaRPr lang="en-US" sz="2400" dirty="0">
              <a:solidFill>
                <a:srgbClr val="ED7D31"/>
              </a:solidFill>
            </a:endParaRPr>
          </a:p>
          <a:p>
            <a:pPr marL="342891" indent="-342891">
              <a:lnSpc>
                <a:spcPct val="80000"/>
              </a:lnSpc>
              <a:buClr>
                <a:schemeClr val="bg1">
                  <a:lumMod val="50000"/>
                </a:schemeClr>
              </a:buClr>
            </a:pPr>
            <a:endParaRPr lang="en-US" sz="2400" i="1" dirty="0">
              <a:ea typeface="MS PGothic" charset="0"/>
              <a:cs typeface="MS PGothic" charset="0"/>
            </a:endParaRPr>
          </a:p>
          <a:p>
            <a:pPr marL="617205" lvl="1" indent="-342891"/>
            <a:r>
              <a:rPr lang="en-US" dirty="0">
                <a:ea typeface="MS PGothic" charset="0"/>
                <a:cs typeface="MS PGothic" charset="0"/>
              </a:rPr>
              <a:t>Mail Boxes, Bulletin Boards, Electronic Communications</a:t>
            </a:r>
          </a:p>
          <a:p>
            <a:pPr marL="342891" indent="-342891"/>
            <a:endParaRPr lang="en-US" sz="2400" dirty="0">
              <a:ea typeface="MS PGothic" charset="0"/>
              <a:cs typeface="MS PGothic" charset="0"/>
            </a:endParaRPr>
          </a:p>
          <a:p>
            <a:pPr marL="617205" lvl="1" indent="-342891"/>
            <a:r>
              <a:rPr lang="en-US" dirty="0">
                <a:ea typeface="MS PGothic" charset="0"/>
                <a:cs typeface="MS PGothic" charset="0"/>
              </a:rPr>
              <a:t>Newsletters</a:t>
            </a:r>
          </a:p>
          <a:p>
            <a:pPr marL="342891" indent="-342891"/>
            <a:endParaRPr lang="en-US" sz="2400" dirty="0">
              <a:ea typeface="MS PGothic" charset="0"/>
              <a:cs typeface="MS PGothic" charset="0"/>
            </a:endParaRPr>
          </a:p>
          <a:p>
            <a:pPr marL="617205" lvl="1" indent="-342891"/>
            <a:r>
              <a:rPr lang="en-US" dirty="0">
                <a:ea typeface="MS PGothic" charset="0"/>
                <a:cs typeface="MS PGothic" charset="0"/>
              </a:rPr>
              <a:t>Special Displays</a:t>
            </a:r>
          </a:p>
          <a:p>
            <a:pPr marL="342891" indent="-342891"/>
            <a:endParaRPr lang="en-US" sz="2400" dirty="0">
              <a:ea typeface="MS PGothic" charset="0"/>
              <a:cs typeface="MS PGothic" charset="0"/>
            </a:endParaRPr>
          </a:p>
          <a:p>
            <a:pPr marL="617205" lvl="1" indent="-342891"/>
            <a:r>
              <a:rPr lang="en-US" dirty="0">
                <a:ea typeface="MS PGothic" charset="0"/>
                <a:cs typeface="MS PGothic" charset="0"/>
              </a:rPr>
              <a:t>Staff Meetings &amp; Workshops</a:t>
            </a:r>
          </a:p>
          <a:p>
            <a:pPr marL="342891" indent="-342891"/>
            <a:endParaRPr lang="en-US" sz="2400" dirty="0">
              <a:ea typeface="MS PGothic" charset="0"/>
              <a:cs typeface="MS PGothic" charset="0"/>
            </a:endParaRPr>
          </a:p>
          <a:p>
            <a:pPr marL="617205" lvl="1" indent="-342891"/>
            <a:r>
              <a:rPr lang="en-US" i="1" dirty="0">
                <a:ea typeface="MS PGothic" charset="0"/>
                <a:cs typeface="MS PGothic" charset="0"/>
              </a:rPr>
              <a:t>Brown Bags</a:t>
            </a:r>
            <a:r>
              <a:rPr lang="en-US" dirty="0">
                <a:ea typeface="MS PGothic" charset="0"/>
                <a:cs typeface="MS PGothic" charset="0"/>
              </a:rPr>
              <a:t> &amp; Office Hours</a:t>
            </a:r>
          </a:p>
        </p:txBody>
      </p:sp>
      <p:sp>
        <p:nvSpPr>
          <p:cNvPr id="3" name="Title 2"/>
          <p:cNvSpPr>
            <a:spLocks noGrp="1"/>
          </p:cNvSpPr>
          <p:nvPr>
            <p:ph type="title"/>
          </p:nvPr>
        </p:nvSpPr>
        <p:spPr>
          <a:xfrm>
            <a:off x="1642611" y="161577"/>
            <a:ext cx="9206968" cy="1054395"/>
          </a:xfrm>
        </p:spPr>
        <p:txBody>
          <a:bodyPr anchor="t">
            <a:noAutofit/>
          </a:bodyPr>
          <a:lstStyle/>
          <a:p>
            <a:pPr algn="ctr"/>
            <a:r>
              <a:rPr lang="en-US" sz="3200" b="1" dirty="0">
                <a:solidFill>
                  <a:schemeClr val="accent2"/>
                </a:solidFill>
              </a:rPr>
              <a:t>KEYS TO EFFECTIVE COMMUNICATION WITH TEACHERS</a:t>
            </a:r>
            <a:br>
              <a:rPr lang="en-US" sz="3200" dirty="0">
                <a:solidFill>
                  <a:schemeClr val="accent2"/>
                </a:solidFill>
              </a:rPr>
            </a:br>
            <a:endParaRPr lang="en-US" sz="3200" dirty="0">
              <a:solidFill>
                <a:schemeClr val="accent2"/>
              </a:solidFill>
            </a:endParaRPr>
          </a:p>
        </p:txBody>
      </p:sp>
      <p:pic>
        <p:nvPicPr>
          <p:cNvPr id="4" name="Picture 3"/>
          <p:cNvPicPr>
            <a:picLocks noChangeAspect="1"/>
          </p:cNvPicPr>
          <p:nvPr/>
        </p:nvPicPr>
        <p:blipFill>
          <a:blip r:embed="rId3"/>
          <a:stretch>
            <a:fillRect/>
          </a:stretch>
        </p:blipFill>
        <p:spPr>
          <a:xfrm>
            <a:off x="8550344" y="5079509"/>
            <a:ext cx="2628891" cy="1472179"/>
          </a:xfrm>
          <a:prstGeom prst="rect">
            <a:avLst/>
          </a:prstGeom>
        </p:spPr>
      </p:pic>
    </p:spTree>
    <p:extLst>
      <p:ext uri="{BB962C8B-B14F-4D97-AF65-F5344CB8AC3E}">
        <p14:creationId xmlns:p14="http://schemas.microsoft.com/office/powerpoint/2010/main" val="396074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3115" y="1549104"/>
            <a:ext cx="10515600" cy="4351339"/>
          </a:xfrm>
          <a:ln>
            <a:noFill/>
          </a:ln>
          <a:effectLst/>
        </p:spPr>
        <p:txBody>
          <a:bodyPr>
            <a:noAutofit/>
          </a:bodyPr>
          <a:lstStyle/>
          <a:p>
            <a:pPr>
              <a:lnSpc>
                <a:spcPct val="80000"/>
              </a:lnSpc>
            </a:pPr>
            <a:r>
              <a:rPr lang="en-US" dirty="0">
                <a:ea typeface="MS PGothic" charset="0"/>
              </a:rPr>
              <a:t> Establish and maintain a core </a:t>
            </a:r>
            <a:r>
              <a:rPr lang="en-US" b="1" dirty="0">
                <a:solidFill>
                  <a:srgbClr val="4472C4"/>
                </a:solidFill>
                <a:ea typeface="MS PGothic" charset="0"/>
              </a:rPr>
              <a:t>student</a:t>
            </a:r>
            <a:r>
              <a:rPr lang="en-US" dirty="0">
                <a:ea typeface="MS PGothic" charset="0"/>
              </a:rPr>
              <a:t> </a:t>
            </a:r>
            <a:r>
              <a:rPr lang="en-US" b="1" dirty="0">
                <a:solidFill>
                  <a:srgbClr val="4472C4"/>
                </a:solidFill>
                <a:ea typeface="MS PGothic" charset="0"/>
              </a:rPr>
              <a:t>mental health advisory group</a:t>
            </a:r>
            <a:r>
              <a:rPr lang="en-US" dirty="0">
                <a:ea typeface="MS PGothic" charset="0"/>
              </a:rPr>
              <a:t>. </a:t>
            </a:r>
          </a:p>
          <a:p>
            <a:pPr>
              <a:lnSpc>
                <a:spcPct val="80000"/>
              </a:lnSpc>
            </a:pPr>
            <a:endParaRPr lang="en-US" dirty="0">
              <a:ea typeface="MS PGothic" charset="0"/>
            </a:endParaRPr>
          </a:p>
          <a:p>
            <a:pPr>
              <a:lnSpc>
                <a:spcPct val="80000"/>
              </a:lnSpc>
            </a:pPr>
            <a:r>
              <a:rPr lang="en-US" dirty="0">
                <a:ea typeface="MS PGothic" charset="0"/>
              </a:rPr>
              <a:t> Identify a coordinator for school &amp; community mental health. </a:t>
            </a:r>
          </a:p>
          <a:p>
            <a:pPr>
              <a:lnSpc>
                <a:spcPct val="80000"/>
              </a:lnSpc>
            </a:pPr>
            <a:endParaRPr lang="en-US" dirty="0">
              <a:ea typeface="MS PGothic" charset="0"/>
            </a:endParaRPr>
          </a:p>
          <a:p>
            <a:pPr>
              <a:lnSpc>
                <a:spcPct val="80000"/>
              </a:lnSpc>
            </a:pPr>
            <a:r>
              <a:rPr lang="en-US" b="1" i="1" dirty="0">
                <a:solidFill>
                  <a:schemeClr val="accent5"/>
                </a:solidFill>
                <a:ea typeface="MS PGothic" charset="0"/>
              </a:rPr>
              <a:t> Community Walk</a:t>
            </a:r>
          </a:p>
          <a:p>
            <a:pPr>
              <a:lnSpc>
                <a:spcPct val="80000"/>
              </a:lnSpc>
            </a:pPr>
            <a:endParaRPr lang="en-US" i="1" dirty="0">
              <a:ea typeface="MS PGothic" charset="0"/>
              <a:cs typeface="MS PGothic" charset="0"/>
            </a:endParaRPr>
          </a:p>
          <a:p>
            <a:pPr>
              <a:lnSpc>
                <a:spcPct val="80000"/>
              </a:lnSpc>
            </a:pPr>
            <a:r>
              <a:rPr lang="en-US" dirty="0">
                <a:ea typeface="MS PGothic" charset="0"/>
                <a:cs typeface="MS PGothic" charset="0"/>
              </a:rPr>
              <a:t>Measure progress and outcomes; then celebrate and publicize successes. </a:t>
            </a:r>
          </a:p>
          <a:p>
            <a:pPr>
              <a:lnSpc>
                <a:spcPct val="80000"/>
              </a:lnSpc>
            </a:pPr>
            <a:endParaRPr lang="en-US" i="1" dirty="0">
              <a:ea typeface="MS PGothic" charset="0"/>
            </a:endParaRPr>
          </a:p>
        </p:txBody>
      </p:sp>
      <p:sp>
        <p:nvSpPr>
          <p:cNvPr id="4" name="Title 3"/>
          <p:cNvSpPr>
            <a:spLocks noGrp="1"/>
          </p:cNvSpPr>
          <p:nvPr>
            <p:ph type="title"/>
          </p:nvPr>
        </p:nvSpPr>
        <p:spPr>
          <a:xfrm>
            <a:off x="950863" y="0"/>
            <a:ext cx="10515600" cy="1065123"/>
          </a:xfrm>
        </p:spPr>
        <p:txBody>
          <a:bodyPr>
            <a:normAutofit/>
          </a:bodyPr>
          <a:lstStyle/>
          <a:p>
            <a:pPr algn="ctr"/>
            <a:r>
              <a:rPr lang="en-US" sz="2800" b="1" dirty="0">
                <a:solidFill>
                  <a:schemeClr val="accent2"/>
                </a:solidFill>
              </a:rPr>
              <a:t>JOINT ACTIONS BY SCHOOLS, FAMILIES, AND OTHER COMMUNITY MEMBERS</a:t>
            </a:r>
          </a:p>
        </p:txBody>
      </p:sp>
      <p:pic>
        <p:nvPicPr>
          <p:cNvPr id="6" name="Picture 5"/>
          <p:cNvPicPr>
            <a:picLocks noChangeAspect="1"/>
          </p:cNvPicPr>
          <p:nvPr/>
        </p:nvPicPr>
        <p:blipFill>
          <a:blip r:embed="rId3"/>
          <a:stretch>
            <a:fillRect/>
          </a:stretch>
        </p:blipFill>
        <p:spPr>
          <a:xfrm>
            <a:off x="8972124" y="4834665"/>
            <a:ext cx="3125736" cy="1750412"/>
          </a:xfrm>
          <a:prstGeom prst="rect">
            <a:avLst/>
          </a:prstGeom>
        </p:spPr>
      </p:pic>
    </p:spTree>
    <p:extLst>
      <p:ext uri="{BB962C8B-B14F-4D97-AF65-F5344CB8AC3E}">
        <p14:creationId xmlns:p14="http://schemas.microsoft.com/office/powerpoint/2010/main" val="3906470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ln>
            <a:noFill/>
          </a:ln>
          <a:effectLst/>
        </p:spPr>
        <p:txBody>
          <a:bodyPr>
            <a:noAutofit/>
          </a:bodyPr>
          <a:lstStyle/>
          <a:p>
            <a:r>
              <a:rPr lang="en-US" dirty="0"/>
              <a:t>Expectations for crises situations</a:t>
            </a:r>
          </a:p>
          <a:p>
            <a:endParaRPr lang="en-US" dirty="0"/>
          </a:p>
          <a:p>
            <a:r>
              <a:rPr lang="en-US" dirty="0"/>
              <a:t>Impact on school staff time for collaborative activities </a:t>
            </a:r>
          </a:p>
          <a:p>
            <a:endParaRPr lang="en-US" dirty="0"/>
          </a:p>
          <a:p>
            <a:r>
              <a:rPr lang="en-US" dirty="0"/>
              <a:t>Impact on class time if staff are to participate in training and need for substitutes </a:t>
            </a:r>
          </a:p>
          <a:p>
            <a:endParaRPr lang="en-US" dirty="0"/>
          </a:p>
          <a:p>
            <a:r>
              <a:rPr lang="en-US" dirty="0"/>
              <a:t>Taking students out of instructional time</a:t>
            </a:r>
          </a:p>
          <a:p>
            <a:endParaRPr lang="en-US" sz="2300" dirty="0"/>
          </a:p>
          <a:p>
            <a:endParaRPr lang="en-US" sz="2300" dirty="0"/>
          </a:p>
        </p:txBody>
      </p:sp>
      <p:sp>
        <p:nvSpPr>
          <p:cNvPr id="4" name="Title 3"/>
          <p:cNvSpPr>
            <a:spLocks noGrp="1"/>
          </p:cNvSpPr>
          <p:nvPr>
            <p:ph type="title"/>
          </p:nvPr>
        </p:nvSpPr>
        <p:spPr>
          <a:xfrm>
            <a:off x="827959" y="191020"/>
            <a:ext cx="10515600" cy="720480"/>
          </a:xfrm>
        </p:spPr>
        <p:txBody>
          <a:bodyPr>
            <a:normAutofit/>
          </a:bodyPr>
          <a:lstStyle/>
          <a:p>
            <a:pPr algn="ctr"/>
            <a:r>
              <a:rPr lang="en-US" sz="3200" b="1" dirty="0">
                <a:solidFill>
                  <a:schemeClr val="accent2"/>
                </a:solidFill>
              </a:rPr>
              <a:t>CONFLICTS THAT MAY EMERGE WITH SCHOOLS</a:t>
            </a:r>
          </a:p>
        </p:txBody>
      </p:sp>
      <p:pic>
        <p:nvPicPr>
          <p:cNvPr id="8" name="Picture 3" descr="MCBD1978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1088" y="4842003"/>
            <a:ext cx="1798459" cy="105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564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238500" y="-9448800"/>
            <a:ext cx="5943600" cy="207749"/>
          </a:xfrm>
          <a:prstGeom prst="rect">
            <a:avLst/>
          </a:prstGeom>
          <a:noFill/>
          <a:ln w="9525">
            <a:noFill/>
            <a:miter lim="800000"/>
            <a:headEnd/>
            <a:tailEnd/>
          </a:ln>
          <a:effectLst/>
        </p:spPr>
        <p:txBody>
          <a:bodyPr>
            <a:spAutoFit/>
          </a:bodyPr>
          <a:lstStyle/>
          <a:p>
            <a:pPr>
              <a:spcBef>
                <a:spcPct val="50000"/>
              </a:spcBef>
            </a:pPr>
            <a:endParaRPr lang="en-US" altLang="en-US" sz="750"/>
          </a:p>
        </p:txBody>
      </p:sp>
      <p:sp>
        <p:nvSpPr>
          <p:cNvPr id="59395" name="Rectangle 3"/>
          <p:cNvSpPr>
            <a:spLocks noChangeArrowheads="1"/>
          </p:cNvSpPr>
          <p:nvPr/>
        </p:nvSpPr>
        <p:spPr bwMode="auto">
          <a:xfrm>
            <a:off x="922790" y="2793335"/>
            <a:ext cx="11102633" cy="3893374"/>
          </a:xfrm>
          <a:prstGeom prst="rect">
            <a:avLst/>
          </a:prstGeom>
          <a:noFill/>
          <a:ln w="9525">
            <a:noFill/>
            <a:miter lim="800000"/>
            <a:headEnd/>
            <a:tailEnd/>
          </a:ln>
          <a:effectLst/>
        </p:spPr>
        <p:txBody>
          <a:bodyPr wrap="square">
            <a:spAutoFit/>
          </a:bodyPr>
          <a:lstStyle/>
          <a:p>
            <a:pPr>
              <a:defRPr/>
            </a:pPr>
            <a:r>
              <a:rPr lang="en-US" altLang="en-US" dirty="0">
                <a:latin typeface="Cambria" panose="02040503050406030204" pitchFamily="18" charset="0"/>
              </a:rPr>
              <a:t>Providers can not disclose medical records, charts, notes, and treatment.  Unlike FERPA, there is no legitimate need to know.</a:t>
            </a:r>
          </a:p>
          <a:p>
            <a:pPr>
              <a:defRPr/>
            </a:pPr>
            <a:endParaRPr lang="en-US" altLang="en-US" dirty="0">
              <a:latin typeface="Cambria" panose="02040503050406030204" pitchFamily="18" charset="0"/>
            </a:endParaRPr>
          </a:p>
          <a:p>
            <a:pPr>
              <a:defRPr/>
            </a:pPr>
            <a:r>
              <a:rPr lang="en-US" altLang="en-US" dirty="0">
                <a:latin typeface="Cambria" panose="02040503050406030204" pitchFamily="18" charset="0"/>
              </a:rPr>
              <a:t>Principals can request whereabouts of specific student being seen in the SBHC Program.  </a:t>
            </a:r>
          </a:p>
          <a:p>
            <a:pPr>
              <a:defRPr/>
            </a:pPr>
            <a:endParaRPr lang="en-US" altLang="en-US" dirty="0">
              <a:latin typeface="Cambria" panose="02040503050406030204" pitchFamily="18" charset="0"/>
            </a:endParaRPr>
          </a:p>
          <a:p>
            <a:r>
              <a:rPr lang="en-US" altLang="en-US" dirty="0">
                <a:latin typeface="Cambria" panose="02040503050406030204" pitchFamily="18" charset="0"/>
              </a:rPr>
              <a:t>Children and families want to </a:t>
            </a:r>
            <a:r>
              <a:rPr lang="en-US" altLang="en-US" b="1" dirty="0">
                <a:latin typeface="Cambria" panose="02040503050406030204" pitchFamily="18" charset="0"/>
              </a:rPr>
              <a:t>avoid prejudice or differential treatment </a:t>
            </a:r>
            <a:r>
              <a:rPr lang="en-US" altLang="en-US" dirty="0">
                <a:latin typeface="Cambria" panose="02040503050406030204" pitchFamily="18" charset="0"/>
              </a:rPr>
              <a:t>by people such as teachers, school administrators, and service providers.   Don’t want to inhibit students from seeking treatment.</a:t>
            </a:r>
          </a:p>
          <a:p>
            <a:endParaRPr lang="en-US" altLang="en-US" dirty="0">
              <a:latin typeface="Cambria" panose="02040503050406030204" pitchFamily="18" charset="0"/>
            </a:endParaRPr>
          </a:p>
          <a:p>
            <a:r>
              <a:rPr lang="en-US" altLang="en-US" dirty="0">
                <a:latin typeface="Cambria" panose="02040503050406030204" pitchFamily="18" charset="0"/>
              </a:rPr>
              <a:t>Confidentiality provisions are necessary to </a:t>
            </a:r>
            <a:r>
              <a:rPr lang="en-US" altLang="en-US" b="1" dirty="0">
                <a:latin typeface="Cambria" panose="02040503050406030204" pitchFamily="18" charset="0"/>
              </a:rPr>
              <a:t>encourage individuals to make use of services designed to help them</a:t>
            </a:r>
            <a:r>
              <a:rPr lang="en-US" altLang="en-US" dirty="0">
                <a:latin typeface="Cambria" panose="02040503050406030204" pitchFamily="18" charset="0"/>
              </a:rPr>
              <a:t>. </a:t>
            </a:r>
          </a:p>
          <a:p>
            <a:endParaRPr lang="en-US" altLang="en-US" dirty="0">
              <a:latin typeface="Cambria" panose="02040503050406030204" pitchFamily="18" charset="0"/>
            </a:endParaRPr>
          </a:p>
          <a:p>
            <a:r>
              <a:rPr lang="en-US" altLang="en-US" dirty="0">
                <a:latin typeface="Cambria" panose="02040503050406030204" pitchFamily="18" charset="0"/>
              </a:rPr>
              <a:t>Confidentiality provisions </a:t>
            </a:r>
            <a:r>
              <a:rPr lang="en-US" altLang="en-US" b="1" dirty="0">
                <a:latin typeface="Cambria" panose="02040503050406030204" pitchFamily="18" charset="0"/>
              </a:rPr>
              <a:t>protect family security</a:t>
            </a:r>
            <a:r>
              <a:rPr lang="en-US" altLang="en-US" dirty="0">
                <a:latin typeface="Cambria" panose="02040503050406030204" pitchFamily="18" charset="0"/>
              </a:rPr>
              <a:t>. ( i.e., Immigrant families may shy away from using services for fear that ICE will act against them).</a:t>
            </a:r>
          </a:p>
        </p:txBody>
      </p:sp>
      <p:pic>
        <p:nvPicPr>
          <p:cNvPr id="3" name="Picture 2">
            <a:extLst>
              <a:ext uri="{FF2B5EF4-FFF2-40B4-BE49-F238E27FC236}">
                <a16:creationId xmlns:a16="http://schemas.microsoft.com/office/drawing/2014/main" id="{41CB1A42-23E5-4026-AED5-28690BB2D1A0}"/>
              </a:ext>
            </a:extLst>
          </p:cNvPr>
          <p:cNvPicPr>
            <a:picLocks noChangeAspect="1"/>
          </p:cNvPicPr>
          <p:nvPr/>
        </p:nvPicPr>
        <p:blipFill>
          <a:blip r:embed="rId3"/>
          <a:stretch>
            <a:fillRect/>
          </a:stretch>
        </p:blipFill>
        <p:spPr>
          <a:xfrm>
            <a:off x="1039161" y="171291"/>
            <a:ext cx="6413548" cy="2432515"/>
          </a:xfrm>
          <a:prstGeom prst="rect">
            <a:avLst/>
          </a:prstGeom>
        </p:spPr>
      </p:pic>
      <p:pic>
        <p:nvPicPr>
          <p:cNvPr id="4" name="Picture 3">
            <a:extLst>
              <a:ext uri="{FF2B5EF4-FFF2-40B4-BE49-F238E27FC236}">
                <a16:creationId xmlns:a16="http://schemas.microsoft.com/office/drawing/2014/main" id="{BD9A7336-059D-49E4-A9CA-B159BC897599}"/>
              </a:ext>
            </a:extLst>
          </p:cNvPr>
          <p:cNvPicPr>
            <a:picLocks noChangeAspect="1"/>
          </p:cNvPicPr>
          <p:nvPr/>
        </p:nvPicPr>
        <p:blipFill>
          <a:blip r:embed="rId4"/>
          <a:stretch>
            <a:fillRect/>
          </a:stretch>
        </p:blipFill>
        <p:spPr>
          <a:xfrm>
            <a:off x="7452709" y="171291"/>
            <a:ext cx="2865368" cy="2432515"/>
          </a:xfrm>
          <a:prstGeom prst="rect">
            <a:avLst/>
          </a:prstGeom>
        </p:spPr>
      </p:pic>
    </p:spTree>
    <p:extLst>
      <p:ext uri="{BB962C8B-B14F-4D97-AF65-F5344CB8AC3E}">
        <p14:creationId xmlns:p14="http://schemas.microsoft.com/office/powerpoint/2010/main" val="124335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058708" y="1485631"/>
            <a:ext cx="10058400" cy="4796505"/>
          </a:xfrm>
          <a:prstGeom prst="rect">
            <a:avLst/>
          </a:prstGeom>
          <a:noFill/>
          <a:ln w="44450">
            <a:noFill/>
          </a:ln>
          <a:effectLst>
            <a:softEdge rad="0"/>
          </a:effectLst>
        </p:spPr>
        <p:txBody>
          <a:bodyPr>
            <a:normAutofit fontScale="85000" lnSpcReduction="20000"/>
          </a:bodyPr>
          <a:lstStyle/>
          <a:p>
            <a:pPr marL="380990" indent="-380990"/>
            <a:r>
              <a:rPr lang="en-US" altLang="en-US" sz="3500" dirty="0">
                <a:latin typeface="Cambria" panose="02040503050406030204" pitchFamily="18" charset="0"/>
              </a:rPr>
              <a:t>No surprises is a good rule! </a:t>
            </a:r>
          </a:p>
          <a:p>
            <a:pPr marL="380990" indent="-380990"/>
            <a:endParaRPr lang="en-US" altLang="en-US" sz="3500" dirty="0">
              <a:latin typeface="Cambria" panose="02040503050406030204" pitchFamily="18" charset="0"/>
            </a:endParaRPr>
          </a:p>
          <a:p>
            <a:pPr marL="380990" indent="-380990"/>
            <a:r>
              <a:rPr lang="en-US" altLang="en-US" sz="3500" dirty="0">
                <a:latin typeface="Cambria" panose="02040503050406030204" pitchFamily="18" charset="0"/>
              </a:rPr>
              <a:t>Schedule on-going meetings: quarterly, monthly, annually</a:t>
            </a:r>
          </a:p>
          <a:p>
            <a:pPr marL="380990" indent="-380990"/>
            <a:endParaRPr lang="en-US" altLang="en-US" sz="3500" dirty="0">
              <a:latin typeface="Cambria" panose="02040503050406030204" pitchFamily="18" charset="0"/>
            </a:endParaRPr>
          </a:p>
          <a:p>
            <a:pPr marL="380990" indent="-380990"/>
            <a:r>
              <a:rPr lang="en-US" altLang="en-US" sz="3500" dirty="0">
                <a:latin typeface="Cambria" panose="02040503050406030204" pitchFamily="18" charset="0"/>
              </a:rPr>
              <a:t>In principal’s absence, nominate school representative</a:t>
            </a:r>
          </a:p>
          <a:p>
            <a:pPr marL="380990" indent="-380990"/>
            <a:endParaRPr lang="en-US" altLang="en-US" sz="3500" dirty="0">
              <a:latin typeface="Cambria" panose="02040503050406030204" pitchFamily="18" charset="0"/>
            </a:endParaRPr>
          </a:p>
          <a:p>
            <a:pPr marL="380990" indent="-380990"/>
            <a:r>
              <a:rPr lang="en-US" altLang="en-US" sz="3500" dirty="0">
                <a:latin typeface="Cambria" panose="02040503050406030204" pitchFamily="18" charset="0"/>
              </a:rPr>
              <a:t>Ask to attend Team meetings with school staff</a:t>
            </a:r>
          </a:p>
          <a:p>
            <a:pPr marL="380990" indent="-380990"/>
            <a:endParaRPr lang="en-US" altLang="en-US" sz="3500" dirty="0">
              <a:latin typeface="Cambria" panose="02040503050406030204" pitchFamily="18" charset="0"/>
            </a:endParaRPr>
          </a:p>
          <a:p>
            <a:pPr marL="380990" indent="-380990"/>
            <a:r>
              <a:rPr lang="en-US" altLang="en-US" sz="3500" u="sng" dirty="0">
                <a:latin typeface="Cambria" panose="02040503050406030204" pitchFamily="18" charset="0"/>
              </a:rPr>
              <a:t>Come up with an Agreement</a:t>
            </a:r>
            <a:r>
              <a:rPr lang="en-US" altLang="en-US" sz="3500" dirty="0">
                <a:latin typeface="Cambria" panose="02040503050406030204" pitchFamily="18" charset="0"/>
              </a:rPr>
              <a:t>: stipulating services, timeline, staffing, hours, space allocation, mailings, services in kind, crisis interventions, ACS reporting, etc.</a:t>
            </a:r>
          </a:p>
          <a:p>
            <a:pPr eaLnBrk="1" hangingPunct="1"/>
            <a:endParaRPr lang="en-US" altLang="en-US" sz="2100" dirty="0">
              <a:latin typeface="Cambria" panose="02040503050406030204" pitchFamily="18" charset="0"/>
            </a:endParaRPr>
          </a:p>
          <a:p>
            <a:pPr eaLnBrk="1" hangingPunct="1"/>
            <a:endParaRPr lang="en-US" altLang="en-US" sz="2100" dirty="0">
              <a:latin typeface="Cambria" panose="02040503050406030204" pitchFamily="18" charset="0"/>
            </a:endParaRPr>
          </a:p>
          <a:p>
            <a:pPr eaLnBrk="1" hangingPunct="1"/>
            <a:endParaRPr lang="en-US" altLang="en-US" sz="2100" dirty="0">
              <a:latin typeface="Cambria" panose="02040503050406030204" pitchFamily="18" charset="0"/>
            </a:endParaRPr>
          </a:p>
          <a:p>
            <a:pPr eaLnBrk="1" hangingPunct="1"/>
            <a:endParaRPr lang="en-US" altLang="en-US" sz="2100" dirty="0">
              <a:latin typeface="Cambria" panose="02040503050406030204" pitchFamily="18" charset="0"/>
            </a:endParaRPr>
          </a:p>
        </p:txBody>
      </p:sp>
      <p:sp>
        <p:nvSpPr>
          <p:cNvPr id="5" name="Rectangle 4"/>
          <p:cNvSpPr/>
          <p:nvPr/>
        </p:nvSpPr>
        <p:spPr>
          <a:xfrm>
            <a:off x="4609681" y="588208"/>
            <a:ext cx="3177531" cy="553994"/>
          </a:xfrm>
          <a:prstGeom prst="rect">
            <a:avLst/>
          </a:prstGeom>
        </p:spPr>
        <p:txBody>
          <a:bodyPr wrap="none" lIns="121917" tIns="60958" rIns="121917" bIns="60958">
            <a:spAutoFit/>
          </a:bodyPr>
          <a:lstStyle/>
          <a:p>
            <a:pPr algn="ctr" eaLnBrk="1" hangingPunct="1"/>
            <a:r>
              <a:rPr lang="en-US" sz="2800" b="1" dirty="0">
                <a:solidFill>
                  <a:schemeClr val="accent2"/>
                </a:solidFill>
                <a:latin typeface="Cambria" panose="02040503050406030204" pitchFamily="18" charset="0"/>
              </a:rPr>
              <a:t>Takeaways Part 1</a:t>
            </a:r>
            <a:endParaRPr lang="en-US" altLang="en-US" sz="2800" dirty="0">
              <a:solidFill>
                <a:schemeClr val="accent2"/>
              </a:solidFill>
              <a:latin typeface="Cambria" panose="02040503050406030204" pitchFamily="18" charset="0"/>
            </a:endParaRPr>
          </a:p>
        </p:txBody>
      </p:sp>
      <p:sp>
        <p:nvSpPr>
          <p:cNvPr id="8" name="Google Shape;63;p17"/>
          <p:cNvSpPr/>
          <p:nvPr/>
        </p:nvSpPr>
        <p:spPr>
          <a:xfrm>
            <a:off x="0" y="1"/>
            <a:ext cx="12192000" cy="6808727"/>
          </a:xfrm>
          <a:prstGeom prst="rect">
            <a:avLst/>
          </a:prstGeom>
          <a:noFill/>
          <a:ln w="165100">
            <a:solidFill>
              <a:srgbClr val="CDB83B"/>
            </a:solidFill>
          </a:ln>
        </p:spPr>
        <p:txBody>
          <a:bodyPr spcFirstLastPara="1" wrap="square" lIns="121897" tIns="121897" rIns="121897" bIns="121897" anchor="ctr" anchorCtr="0">
            <a:noAutofit/>
          </a:bodyPr>
          <a:lstStyle/>
          <a:p>
            <a:endParaRPr/>
          </a:p>
        </p:txBody>
      </p:sp>
    </p:spTree>
    <p:extLst>
      <p:ext uri="{BB962C8B-B14F-4D97-AF65-F5344CB8AC3E}">
        <p14:creationId xmlns:p14="http://schemas.microsoft.com/office/powerpoint/2010/main" val="2013871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188970" y="1094308"/>
            <a:ext cx="10498056" cy="4646499"/>
          </a:xfrm>
        </p:spPr>
        <p:txBody>
          <a:bodyPr>
            <a:noAutofit/>
          </a:bodyPr>
          <a:lstStyle/>
          <a:p>
            <a:pPr marL="380990" indent="-380990">
              <a:lnSpc>
                <a:spcPct val="80000"/>
              </a:lnSpc>
              <a:defRPr/>
            </a:pPr>
            <a:r>
              <a:rPr lang="en-US" altLang="en-US" sz="2600" dirty="0">
                <a:latin typeface="Cambria" panose="02040503050406030204" pitchFamily="18" charset="0"/>
              </a:rPr>
              <a:t>Integrate existing support staff and structures: School Social Workers, Parent Coordinators, Guidance Counselors, Nurses, SAPIS, SBHC, </a:t>
            </a:r>
            <a:r>
              <a:rPr lang="en-US" altLang="en-US" sz="2600" u="sng" dirty="0">
                <a:latin typeface="Cambria" panose="02040503050406030204" pitchFamily="18" charset="0"/>
              </a:rPr>
              <a:t>new</a:t>
            </a:r>
            <a:r>
              <a:rPr lang="en-US" altLang="en-US" sz="2600" dirty="0">
                <a:latin typeface="Cambria" panose="02040503050406030204" pitchFamily="18" charset="0"/>
              </a:rPr>
              <a:t> School Response Clinicians (SRC), Students in Temporary Housing Social Workers etc.</a:t>
            </a:r>
          </a:p>
          <a:p>
            <a:pPr marL="380990" indent="-380990">
              <a:lnSpc>
                <a:spcPct val="80000"/>
              </a:lnSpc>
              <a:defRPr/>
            </a:pPr>
            <a:endParaRPr lang="en-US" altLang="en-US" sz="2600" dirty="0">
              <a:latin typeface="Cambria" panose="02040503050406030204" pitchFamily="18" charset="0"/>
            </a:endParaRPr>
          </a:p>
          <a:p>
            <a:pPr marL="380990" indent="-380990">
              <a:lnSpc>
                <a:spcPct val="80000"/>
              </a:lnSpc>
              <a:defRPr/>
            </a:pPr>
            <a:r>
              <a:rPr lang="en-US" altLang="en-US" sz="2600" dirty="0">
                <a:latin typeface="Cambria" panose="02040503050406030204" pitchFamily="18" charset="0"/>
              </a:rPr>
              <a:t>SBMH Committee Meeting: Bi-Annual meeting for all CBOs providing MH in schools</a:t>
            </a:r>
          </a:p>
          <a:p>
            <a:pPr marL="380990" indent="-380990">
              <a:lnSpc>
                <a:spcPct val="80000"/>
              </a:lnSpc>
              <a:defRPr/>
            </a:pPr>
            <a:endParaRPr lang="en-US" altLang="en-US" sz="2600" dirty="0">
              <a:latin typeface="Cambria" panose="02040503050406030204" pitchFamily="18" charset="0"/>
            </a:endParaRPr>
          </a:p>
          <a:p>
            <a:pPr marL="380990" indent="-380990">
              <a:lnSpc>
                <a:spcPct val="80000"/>
              </a:lnSpc>
              <a:defRPr/>
            </a:pPr>
            <a:r>
              <a:rPr lang="en-US" altLang="en-US" sz="2600" dirty="0">
                <a:latin typeface="Cambria" panose="02040503050406030204" pitchFamily="18" charset="0"/>
              </a:rPr>
              <a:t>Share Information </a:t>
            </a:r>
            <a:r>
              <a:rPr lang="en-US" altLang="en-US" sz="2600" b="1" i="1" u="sng" dirty="0">
                <a:latin typeface="Cambria" panose="02040503050406030204" pitchFamily="18" charset="0"/>
              </a:rPr>
              <a:t>Successes</a:t>
            </a:r>
            <a:r>
              <a:rPr lang="en-US" altLang="en-US" sz="2600" b="1" u="sng" dirty="0">
                <a:latin typeface="Cambria" panose="02040503050406030204" pitchFamily="18" charset="0"/>
              </a:rPr>
              <a:t>!</a:t>
            </a:r>
          </a:p>
          <a:p>
            <a:pPr marL="380990" indent="-380990">
              <a:lnSpc>
                <a:spcPct val="80000"/>
              </a:lnSpc>
              <a:defRPr/>
            </a:pPr>
            <a:endParaRPr lang="en-US" altLang="en-US" sz="2600" dirty="0">
              <a:latin typeface="Cambria" panose="02040503050406030204" pitchFamily="18" charset="0"/>
            </a:endParaRPr>
          </a:p>
          <a:p>
            <a:pPr marL="380990" indent="-380990">
              <a:lnSpc>
                <a:spcPct val="80000"/>
              </a:lnSpc>
              <a:defRPr/>
            </a:pPr>
            <a:r>
              <a:rPr lang="en-US" altLang="en-US" sz="2600" dirty="0">
                <a:latin typeface="Cambria" panose="02040503050406030204" pitchFamily="18" charset="0"/>
              </a:rPr>
              <a:t>Create a solid Referral System</a:t>
            </a:r>
          </a:p>
          <a:p>
            <a:pPr marL="380990" indent="-380990">
              <a:lnSpc>
                <a:spcPct val="80000"/>
              </a:lnSpc>
              <a:defRPr/>
            </a:pPr>
            <a:endParaRPr lang="en-US" altLang="en-US" sz="2600" dirty="0">
              <a:latin typeface="Cambria" panose="02040503050406030204" pitchFamily="18" charset="0"/>
            </a:endParaRPr>
          </a:p>
          <a:p>
            <a:pPr marL="380990" indent="-380990">
              <a:lnSpc>
                <a:spcPct val="80000"/>
              </a:lnSpc>
              <a:defRPr/>
            </a:pPr>
            <a:r>
              <a:rPr lang="en-US" altLang="en-US" sz="2600" dirty="0">
                <a:latin typeface="Cambria" panose="02040503050406030204" pitchFamily="18" charset="0"/>
              </a:rPr>
              <a:t>Work together to identify what the issues are, and possible solutions is always a better way to handle agreements up front.</a:t>
            </a:r>
          </a:p>
        </p:txBody>
      </p:sp>
      <p:sp>
        <p:nvSpPr>
          <p:cNvPr id="6" name="Rectangle 2"/>
          <p:cNvSpPr>
            <a:spLocks noGrp="1" noChangeArrowheads="1"/>
          </p:cNvSpPr>
          <p:nvPr>
            <p:ph type="title"/>
          </p:nvPr>
        </p:nvSpPr>
        <p:spPr>
          <a:xfrm>
            <a:off x="4230730" y="278109"/>
            <a:ext cx="4713560" cy="422276"/>
          </a:xfrm>
        </p:spPr>
        <p:txBody>
          <a:bodyPr>
            <a:noAutofit/>
          </a:bodyPr>
          <a:lstStyle/>
          <a:p>
            <a:pPr algn="ctr" eaLnBrk="1" hangingPunct="1">
              <a:defRPr/>
            </a:pPr>
            <a:r>
              <a:rPr lang="en-US" sz="2800" b="1" dirty="0">
                <a:solidFill>
                  <a:schemeClr val="accent2"/>
                </a:solidFill>
                <a:latin typeface="Cambria" panose="02040503050406030204" pitchFamily="18" charset="0"/>
              </a:rPr>
              <a:t>Takeaways Part 2</a:t>
            </a:r>
          </a:p>
        </p:txBody>
      </p:sp>
      <p:sp>
        <p:nvSpPr>
          <p:cNvPr id="8" name="Google Shape;63;p17"/>
          <p:cNvSpPr/>
          <p:nvPr/>
        </p:nvSpPr>
        <p:spPr>
          <a:xfrm>
            <a:off x="0" y="1"/>
            <a:ext cx="12192000" cy="6808727"/>
          </a:xfrm>
          <a:prstGeom prst="rect">
            <a:avLst/>
          </a:prstGeom>
          <a:noFill/>
          <a:ln w="165100">
            <a:solidFill>
              <a:srgbClr val="CDB83B"/>
            </a:solidFill>
          </a:ln>
        </p:spPr>
        <p:txBody>
          <a:bodyPr spcFirstLastPara="1" wrap="square" lIns="121897" tIns="121897" rIns="121897" bIns="121897" anchor="ctr" anchorCtr="0">
            <a:noAutofit/>
          </a:bodyPr>
          <a:lstStyle/>
          <a:p>
            <a:endParaRPr/>
          </a:p>
        </p:txBody>
      </p:sp>
      <p:sp>
        <p:nvSpPr>
          <p:cNvPr id="3" name="TextBox 2"/>
          <p:cNvSpPr txBox="1"/>
          <p:nvPr/>
        </p:nvSpPr>
        <p:spPr>
          <a:xfrm>
            <a:off x="-905238" y="135100"/>
            <a:ext cx="184666" cy="38472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15305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2C60D6-3F24-4EDC-840E-34F04D538EAD}"/>
              </a:ext>
            </a:extLst>
          </p:cNvPr>
          <p:cNvSpPr/>
          <p:nvPr/>
        </p:nvSpPr>
        <p:spPr>
          <a:xfrm>
            <a:off x="816735" y="328277"/>
            <a:ext cx="11119555" cy="5915379"/>
          </a:xfrm>
          <a:prstGeom prst="rect">
            <a:avLst/>
          </a:prstGeom>
          <a:solidFill>
            <a:schemeClr val="lt1"/>
          </a:solidFill>
          <a:ln w="98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500" kern="0">
              <a:solidFill>
                <a:srgbClr val="FFFFFF"/>
              </a:solidFill>
              <a:latin typeface="Arial"/>
              <a:sym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73" y="1305508"/>
            <a:ext cx="2801489" cy="19913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635" y="3561132"/>
            <a:ext cx="2787904" cy="1991360"/>
          </a:xfrm>
          <a:prstGeom prst="rect">
            <a:avLst/>
          </a:prstGeom>
        </p:spPr>
      </p:pic>
      <p:sp>
        <p:nvSpPr>
          <p:cNvPr id="8" name="TextBox 7"/>
          <p:cNvSpPr txBox="1"/>
          <p:nvPr/>
        </p:nvSpPr>
        <p:spPr>
          <a:xfrm>
            <a:off x="4267200" y="1295401"/>
            <a:ext cx="3568117" cy="707887"/>
          </a:xfrm>
          <a:prstGeom prst="rect">
            <a:avLst/>
          </a:prstGeom>
        </p:spPr>
        <p:txBody>
          <a:bodyPr wrap="square" lIns="91438" tIns="45719" rIns="91438" bIns="45719" rtlCol="0">
            <a:spAutoFit/>
          </a:bodyPr>
          <a:lstStyle/>
          <a:p>
            <a:pPr algn="ctr">
              <a:buClr>
                <a:srgbClr val="000000"/>
              </a:buClr>
              <a:buFont typeface="Arial"/>
              <a:buNone/>
            </a:pPr>
            <a:r>
              <a:rPr lang="en-US" sz="4000" b="1" kern="0"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latin typeface="Cambria" panose="02040503050406030204" pitchFamily="18" charset="0"/>
                <a:ea typeface="Arial"/>
                <a:cs typeface="Arial"/>
                <a:sym typeface="Arial"/>
              </a:rPr>
              <a:t>Questions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721" y="1327760"/>
            <a:ext cx="2787904" cy="199136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461" y="3561132"/>
            <a:ext cx="2796032" cy="1991360"/>
          </a:xfrm>
          <a:prstGeom prst="rect">
            <a:avLst/>
          </a:prstGeom>
        </p:spPr>
      </p:pic>
      <p:sp>
        <p:nvSpPr>
          <p:cNvPr id="3" name="TextBox 2"/>
          <p:cNvSpPr txBox="1"/>
          <p:nvPr/>
        </p:nvSpPr>
        <p:spPr>
          <a:xfrm>
            <a:off x="3986363" y="4705696"/>
            <a:ext cx="4368800" cy="1200328"/>
          </a:xfrm>
          <a:prstGeom prst="rect">
            <a:avLst/>
          </a:prstGeom>
        </p:spPr>
        <p:txBody>
          <a:bodyPr wrap="square" lIns="91438" tIns="45719" rIns="91438" bIns="45719" rtlCol="0">
            <a:spAutoFit/>
          </a:bodyPr>
          <a:lstStyle/>
          <a:p>
            <a:pPr algn="ctr"/>
            <a:r>
              <a:rPr lang="en-US" sz="2400" b="1" dirty="0">
                <a:solidFill>
                  <a:schemeClr val="accent5"/>
                </a:solidFill>
                <a:latin typeface="Cambria" panose="02040503050406030204" pitchFamily="18" charset="0"/>
              </a:rPr>
              <a:t>Scott Bloom, LCSW</a:t>
            </a:r>
          </a:p>
          <a:p>
            <a:pPr algn="ctr"/>
            <a:endParaRPr lang="en-US" sz="2400" b="1" dirty="0">
              <a:solidFill>
                <a:schemeClr val="accent5"/>
              </a:solidFill>
              <a:latin typeface="Cambria" panose="02040503050406030204" pitchFamily="18" charset="0"/>
            </a:endParaRPr>
          </a:p>
          <a:p>
            <a:pPr algn="ctr"/>
            <a:r>
              <a:rPr lang="en-US" sz="2400" b="1" dirty="0">
                <a:solidFill>
                  <a:schemeClr val="accent5"/>
                </a:solidFill>
                <a:latin typeface="Cambria" panose="02040503050406030204" pitchFamily="18" charset="0"/>
              </a:rPr>
              <a:t>SBloomlcsw@gmail.com</a:t>
            </a:r>
          </a:p>
        </p:txBody>
      </p:sp>
      <p:pic>
        <p:nvPicPr>
          <p:cNvPr id="9"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8800" y="2680987"/>
            <a:ext cx="3275945" cy="122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8192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82899" y="1465017"/>
            <a:ext cx="10515600" cy="4351339"/>
          </a:xfrm>
        </p:spPr>
        <p:txBody>
          <a:bodyPr>
            <a:normAutofit lnSpcReduction="10000"/>
          </a:bodyPr>
          <a:lstStyle/>
          <a:p>
            <a:pPr>
              <a:lnSpc>
                <a:spcPct val="150000"/>
              </a:lnSpc>
            </a:pPr>
            <a:r>
              <a:rPr lang="en-US" dirty="0"/>
              <a:t>Welcome</a:t>
            </a:r>
          </a:p>
          <a:p>
            <a:pPr>
              <a:lnSpc>
                <a:spcPct val="150000"/>
              </a:lnSpc>
            </a:pPr>
            <a:r>
              <a:rPr lang="en-US" dirty="0"/>
              <a:t>New Paradigm for School Mental Health</a:t>
            </a:r>
          </a:p>
          <a:p>
            <a:pPr>
              <a:lnSpc>
                <a:spcPct val="150000"/>
              </a:lnSpc>
            </a:pPr>
            <a:r>
              <a:rPr lang="en-US" dirty="0"/>
              <a:t>Recommendations from Impact of COVID </a:t>
            </a:r>
          </a:p>
          <a:p>
            <a:pPr>
              <a:lnSpc>
                <a:spcPct val="150000"/>
              </a:lnSpc>
            </a:pPr>
            <a:r>
              <a:rPr lang="en-US" dirty="0"/>
              <a:t>School as the Client</a:t>
            </a:r>
          </a:p>
          <a:p>
            <a:pPr>
              <a:lnSpc>
                <a:spcPct val="150000"/>
              </a:lnSpc>
            </a:pPr>
            <a:r>
              <a:rPr lang="en-US" dirty="0"/>
              <a:t>Nuts and Bolts</a:t>
            </a:r>
          </a:p>
          <a:p>
            <a:pPr>
              <a:lnSpc>
                <a:spcPct val="150000"/>
              </a:lnSpc>
            </a:pPr>
            <a:r>
              <a:rPr lang="en-US" dirty="0"/>
              <a:t>Q &amp; A</a:t>
            </a:r>
          </a:p>
        </p:txBody>
      </p:sp>
      <p:sp>
        <p:nvSpPr>
          <p:cNvPr id="4" name="Title 3"/>
          <p:cNvSpPr>
            <a:spLocks noGrp="1"/>
          </p:cNvSpPr>
          <p:nvPr>
            <p:ph type="title"/>
          </p:nvPr>
        </p:nvSpPr>
        <p:spPr/>
        <p:txBody>
          <a:bodyPr/>
          <a:lstStyle/>
          <a:p>
            <a:pPr algn="ctr"/>
            <a:r>
              <a:rPr lang="en-US" b="1" dirty="0">
                <a:solidFill>
                  <a:srgbClr val="ED7D31"/>
                </a:solidFill>
              </a:rPr>
              <a:t>TODAY’S AGENDA</a:t>
            </a:r>
          </a:p>
        </p:txBody>
      </p:sp>
      <p:pic>
        <p:nvPicPr>
          <p:cNvPr id="2" name="Picture 1"/>
          <p:cNvPicPr>
            <a:picLocks noChangeAspect="1"/>
          </p:cNvPicPr>
          <p:nvPr/>
        </p:nvPicPr>
        <p:blipFill>
          <a:blip r:embed="rId3"/>
          <a:stretch>
            <a:fillRect/>
          </a:stretch>
        </p:blipFill>
        <p:spPr>
          <a:xfrm>
            <a:off x="8045715" y="3525757"/>
            <a:ext cx="3225800" cy="2527300"/>
          </a:xfrm>
          <a:prstGeom prst="rect">
            <a:avLst/>
          </a:prstGeom>
        </p:spPr>
      </p:pic>
    </p:spTree>
    <p:extLst>
      <p:ext uri="{BB962C8B-B14F-4D97-AF65-F5344CB8AC3E}">
        <p14:creationId xmlns:p14="http://schemas.microsoft.com/office/powerpoint/2010/main" val="253868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76012" y="1122681"/>
            <a:ext cx="0" cy="5416972"/>
          </a:xfrm>
          <a:custGeom>
            <a:avLst/>
            <a:gdLst/>
            <a:ahLst/>
            <a:cxnLst/>
            <a:rect l="l" t="t" r="r" b="b"/>
            <a:pathLst>
              <a:path h="4062729">
                <a:moveTo>
                  <a:pt x="0" y="0"/>
                </a:moveTo>
                <a:lnTo>
                  <a:pt x="0" y="4062412"/>
                </a:lnTo>
              </a:path>
            </a:pathLst>
          </a:custGeom>
          <a:ln w="7620">
            <a:solidFill>
              <a:srgbClr val="18468B"/>
            </a:solidFill>
          </a:ln>
        </p:spPr>
        <p:txBody>
          <a:bodyPr wrap="square" lIns="0" tIns="0" rIns="0" bIns="0" rtlCol="0"/>
          <a:lstStyle/>
          <a:p>
            <a:endParaRPr/>
          </a:p>
        </p:txBody>
      </p:sp>
      <p:sp>
        <p:nvSpPr>
          <p:cNvPr id="7" name="object 7"/>
          <p:cNvSpPr txBox="1">
            <a:spLocks noGrp="1"/>
          </p:cNvSpPr>
          <p:nvPr>
            <p:ph type="title"/>
          </p:nvPr>
        </p:nvSpPr>
        <p:spPr>
          <a:xfrm>
            <a:off x="1063066" y="497574"/>
            <a:ext cx="8616527" cy="632651"/>
          </a:xfrm>
          <a:prstGeom prst="rect">
            <a:avLst/>
          </a:prstGeom>
        </p:spPr>
        <p:txBody>
          <a:bodyPr vert="horz" wrap="square" lIns="0" tIns="16933" rIns="0" bIns="0" rtlCol="0">
            <a:spAutoFit/>
          </a:bodyPr>
          <a:lstStyle/>
          <a:p>
            <a:pPr marL="16933">
              <a:lnSpc>
                <a:spcPct val="100000"/>
              </a:lnSpc>
              <a:spcBef>
                <a:spcPts val="133"/>
              </a:spcBef>
            </a:pPr>
            <a:r>
              <a:rPr sz="4000" b="1" spc="-27" dirty="0">
                <a:solidFill>
                  <a:schemeClr val="accent2"/>
                </a:solidFill>
              </a:rPr>
              <a:t>Why</a:t>
            </a:r>
            <a:r>
              <a:rPr sz="4000" b="1" spc="-13" dirty="0">
                <a:solidFill>
                  <a:schemeClr val="accent2"/>
                </a:solidFill>
              </a:rPr>
              <a:t> Mental</a:t>
            </a:r>
            <a:r>
              <a:rPr sz="4000" b="1" spc="-7" dirty="0">
                <a:solidFill>
                  <a:schemeClr val="accent2"/>
                </a:solidFill>
              </a:rPr>
              <a:t> Health</a:t>
            </a:r>
            <a:r>
              <a:rPr sz="4000" b="1" spc="-20" dirty="0">
                <a:solidFill>
                  <a:schemeClr val="accent2"/>
                </a:solidFill>
              </a:rPr>
              <a:t> </a:t>
            </a:r>
            <a:r>
              <a:rPr sz="4000" b="1" spc="-40" dirty="0">
                <a:solidFill>
                  <a:schemeClr val="accent2"/>
                </a:solidFill>
              </a:rPr>
              <a:t>Treatment </a:t>
            </a:r>
            <a:r>
              <a:rPr sz="4000" b="1" dirty="0">
                <a:solidFill>
                  <a:schemeClr val="accent2"/>
                </a:solidFill>
              </a:rPr>
              <a:t>in</a:t>
            </a:r>
            <a:r>
              <a:rPr sz="4000" b="1" spc="-7" dirty="0">
                <a:solidFill>
                  <a:schemeClr val="accent2"/>
                </a:solidFill>
              </a:rPr>
              <a:t> Schools?</a:t>
            </a:r>
            <a:endParaRPr sz="4000" b="1" dirty="0">
              <a:solidFill>
                <a:schemeClr val="accent2"/>
              </a:solidFill>
            </a:endParaRPr>
          </a:p>
        </p:txBody>
      </p:sp>
      <p:sp>
        <p:nvSpPr>
          <p:cNvPr id="8" name="object 8"/>
          <p:cNvSpPr txBox="1"/>
          <p:nvPr/>
        </p:nvSpPr>
        <p:spPr>
          <a:xfrm>
            <a:off x="943610" y="1768771"/>
            <a:ext cx="4179993" cy="4327313"/>
          </a:xfrm>
          <a:prstGeom prst="rect">
            <a:avLst/>
          </a:prstGeom>
        </p:spPr>
        <p:txBody>
          <a:bodyPr vert="horz" wrap="square" lIns="0" tIns="83818" rIns="0" bIns="0" rtlCol="0">
            <a:spAutoFit/>
          </a:bodyPr>
          <a:lstStyle/>
          <a:p>
            <a:pPr marL="16933" marR="6773">
              <a:lnSpc>
                <a:spcPct val="90000"/>
              </a:lnSpc>
              <a:spcBef>
                <a:spcPts val="660"/>
              </a:spcBef>
            </a:pPr>
            <a:r>
              <a:rPr sz="4400" spc="-73" dirty="0">
                <a:latin typeface="Calibri"/>
                <a:cs typeface="Calibri"/>
              </a:rPr>
              <a:t>Youth </a:t>
            </a:r>
            <a:r>
              <a:rPr sz="4400" spc="-20" dirty="0">
                <a:latin typeface="Calibri"/>
                <a:cs typeface="Calibri"/>
              </a:rPr>
              <a:t>are </a:t>
            </a:r>
            <a:r>
              <a:rPr sz="4400" dirty="0">
                <a:latin typeface="Calibri"/>
                <a:cs typeface="Calibri"/>
              </a:rPr>
              <a:t>6x </a:t>
            </a:r>
            <a:r>
              <a:rPr sz="4400" spc="-13" dirty="0">
                <a:latin typeface="Calibri"/>
                <a:cs typeface="Calibri"/>
              </a:rPr>
              <a:t>more </a:t>
            </a:r>
            <a:r>
              <a:rPr sz="4400" spc="-980" dirty="0">
                <a:latin typeface="Calibri"/>
                <a:cs typeface="Calibri"/>
              </a:rPr>
              <a:t> </a:t>
            </a:r>
            <a:r>
              <a:rPr sz="4400" spc="-27" dirty="0">
                <a:latin typeface="Calibri"/>
                <a:cs typeface="Calibri"/>
              </a:rPr>
              <a:t>likely </a:t>
            </a:r>
            <a:r>
              <a:rPr sz="4400" spc="-33" dirty="0">
                <a:latin typeface="Calibri"/>
                <a:cs typeface="Calibri"/>
              </a:rPr>
              <a:t>to</a:t>
            </a:r>
            <a:r>
              <a:rPr sz="4400" spc="-13" dirty="0">
                <a:latin typeface="Calibri"/>
                <a:cs typeface="Calibri"/>
              </a:rPr>
              <a:t> </a:t>
            </a:r>
            <a:r>
              <a:rPr sz="4400" spc="-20" dirty="0">
                <a:latin typeface="Calibri"/>
                <a:cs typeface="Calibri"/>
              </a:rPr>
              <a:t>complete </a:t>
            </a:r>
            <a:r>
              <a:rPr sz="4400" spc="-13" dirty="0">
                <a:latin typeface="Calibri"/>
                <a:cs typeface="Calibri"/>
              </a:rPr>
              <a:t> </a:t>
            </a:r>
            <a:r>
              <a:rPr sz="4400" spc="-20" dirty="0">
                <a:latin typeface="Calibri"/>
                <a:cs typeface="Calibri"/>
              </a:rPr>
              <a:t>mental </a:t>
            </a:r>
            <a:r>
              <a:rPr sz="4400" spc="-7" dirty="0">
                <a:latin typeface="Calibri"/>
                <a:cs typeface="Calibri"/>
              </a:rPr>
              <a:t>health </a:t>
            </a:r>
            <a:r>
              <a:rPr sz="4400" dirty="0">
                <a:latin typeface="Calibri"/>
                <a:cs typeface="Calibri"/>
              </a:rPr>
              <a:t> </a:t>
            </a:r>
            <a:r>
              <a:rPr sz="4400" spc="-20" dirty="0">
                <a:latin typeface="Calibri"/>
                <a:cs typeface="Calibri"/>
              </a:rPr>
              <a:t>treatment </a:t>
            </a:r>
            <a:r>
              <a:rPr sz="4400" dirty="0">
                <a:latin typeface="Calibri"/>
                <a:cs typeface="Calibri"/>
              </a:rPr>
              <a:t>in </a:t>
            </a:r>
            <a:r>
              <a:rPr sz="4400" spc="7" dirty="0">
                <a:latin typeface="Calibri"/>
                <a:cs typeface="Calibri"/>
              </a:rPr>
              <a:t> </a:t>
            </a:r>
            <a:r>
              <a:rPr sz="4400" spc="-7" dirty="0">
                <a:latin typeface="Calibri"/>
                <a:cs typeface="Calibri"/>
              </a:rPr>
              <a:t>schools </a:t>
            </a:r>
            <a:r>
              <a:rPr sz="4400" dirty="0">
                <a:latin typeface="Calibri"/>
                <a:cs typeface="Calibri"/>
              </a:rPr>
              <a:t>than in </a:t>
            </a:r>
            <a:r>
              <a:rPr sz="4400" spc="7" dirty="0">
                <a:latin typeface="Calibri"/>
                <a:cs typeface="Calibri"/>
              </a:rPr>
              <a:t> </a:t>
            </a:r>
            <a:r>
              <a:rPr sz="4400" spc="-7" dirty="0">
                <a:latin typeface="Calibri"/>
                <a:cs typeface="Calibri"/>
              </a:rPr>
              <a:t>community </a:t>
            </a:r>
            <a:r>
              <a:rPr sz="4400" dirty="0">
                <a:latin typeface="Calibri"/>
                <a:cs typeface="Calibri"/>
              </a:rPr>
              <a:t> </a:t>
            </a:r>
            <a:r>
              <a:rPr sz="4400" spc="-13" dirty="0">
                <a:latin typeface="Calibri"/>
                <a:cs typeface="Calibri"/>
              </a:rPr>
              <a:t>settings</a:t>
            </a:r>
            <a:r>
              <a:rPr sz="4400" spc="-67" dirty="0">
                <a:latin typeface="Calibri"/>
                <a:cs typeface="Calibri"/>
              </a:rPr>
              <a:t> </a:t>
            </a:r>
            <a:r>
              <a:rPr sz="2000" spc="-13" dirty="0">
                <a:latin typeface="Calibri"/>
                <a:cs typeface="Calibri"/>
              </a:rPr>
              <a:t>(Jaycox</a:t>
            </a:r>
            <a:r>
              <a:rPr sz="2000" spc="-73" dirty="0">
                <a:latin typeface="Calibri"/>
                <a:cs typeface="Calibri"/>
              </a:rPr>
              <a:t> </a:t>
            </a:r>
            <a:r>
              <a:rPr sz="2000" spc="-7" dirty="0">
                <a:latin typeface="Calibri"/>
                <a:cs typeface="Calibri"/>
              </a:rPr>
              <a:t>et</a:t>
            </a:r>
            <a:r>
              <a:rPr sz="2000" spc="-13" dirty="0">
                <a:latin typeface="Calibri"/>
                <a:cs typeface="Calibri"/>
              </a:rPr>
              <a:t> </a:t>
            </a:r>
            <a:r>
              <a:rPr sz="2000" dirty="0">
                <a:latin typeface="Calibri"/>
                <a:cs typeface="Calibri"/>
              </a:rPr>
              <a:t>al.,</a:t>
            </a:r>
            <a:r>
              <a:rPr sz="2000" spc="-13" dirty="0">
                <a:latin typeface="Calibri"/>
                <a:cs typeface="Calibri"/>
              </a:rPr>
              <a:t> </a:t>
            </a:r>
            <a:r>
              <a:rPr sz="2000" dirty="0">
                <a:latin typeface="Calibri"/>
                <a:cs typeface="Calibri"/>
              </a:rPr>
              <a:t>2010)</a:t>
            </a:r>
            <a:endParaRPr sz="2000">
              <a:latin typeface="Calibri"/>
              <a:cs typeface="Calibri"/>
            </a:endParaRPr>
          </a:p>
        </p:txBody>
      </p:sp>
      <p:pic>
        <p:nvPicPr>
          <p:cNvPr id="9" name="object 9"/>
          <p:cNvPicPr/>
          <p:nvPr/>
        </p:nvPicPr>
        <p:blipFill>
          <a:blip r:embed="rId3" cstate="print"/>
          <a:stretch>
            <a:fillRect/>
          </a:stretch>
        </p:blipFill>
        <p:spPr>
          <a:xfrm>
            <a:off x="5557520" y="2211493"/>
            <a:ext cx="6275493" cy="3772747"/>
          </a:xfrm>
          <a:prstGeom prst="rect">
            <a:avLst/>
          </a:prstGeom>
        </p:spPr>
      </p:pic>
      <p:sp>
        <p:nvSpPr>
          <p:cNvPr id="10" name="Rectangle 9"/>
          <p:cNvSpPr/>
          <p:nvPr/>
        </p:nvSpPr>
        <p:spPr>
          <a:xfrm>
            <a:off x="6447149" y="6335904"/>
            <a:ext cx="5596857" cy="246221"/>
          </a:xfrm>
          <a:prstGeom prst="rect">
            <a:avLst/>
          </a:prstGeom>
        </p:spPr>
        <p:txBody>
          <a:bodyPr wrap="square">
            <a:spAutoFit/>
          </a:bodyPr>
          <a:lstStyle/>
          <a:p>
            <a:pPr marL="12700" marR="5080" indent="43180">
              <a:lnSpc>
                <a:spcPct val="100000"/>
              </a:lnSpc>
              <a:spcBef>
                <a:spcPts val="110"/>
              </a:spcBef>
            </a:pPr>
            <a:r>
              <a:rPr lang="en-US" sz="1000" spc="-5" dirty="0">
                <a:latin typeface="Arial"/>
                <a:cs typeface="Arial"/>
              </a:rPr>
              <a:t>Visit </a:t>
            </a:r>
            <a:r>
              <a:rPr lang="en-US" sz="1000" dirty="0">
                <a:latin typeface="Arial"/>
                <a:cs typeface="Arial"/>
              </a:rPr>
              <a:t>the </a:t>
            </a:r>
            <a:r>
              <a:rPr lang="en-US" sz="1000" spc="5" dirty="0">
                <a:latin typeface="Arial"/>
                <a:cs typeface="Arial"/>
              </a:rPr>
              <a:t>NCSMH </a:t>
            </a:r>
            <a:r>
              <a:rPr lang="en-US" sz="1000" spc="-5" dirty="0">
                <a:latin typeface="Arial"/>
                <a:cs typeface="Arial"/>
              </a:rPr>
              <a:t>website </a:t>
            </a:r>
            <a:r>
              <a:rPr lang="en-US" sz="1000" dirty="0">
                <a:latin typeface="Arial"/>
                <a:cs typeface="Arial"/>
              </a:rPr>
              <a:t>at </a:t>
            </a:r>
            <a:r>
              <a:rPr lang="en-US" sz="1000" u="sng" spc="-40" dirty="0">
                <a:solidFill>
                  <a:srgbClr val="0462C1"/>
                </a:solidFill>
                <a:uFill>
                  <a:solidFill>
                    <a:srgbClr val="0462C1"/>
                  </a:solidFill>
                </a:uFill>
                <a:latin typeface="Arial"/>
                <a:cs typeface="Arial"/>
                <a:hlinkClick r:id="rId4"/>
              </a:rPr>
              <a:t>w</a:t>
            </a:r>
            <a:r>
              <a:rPr lang="en-US" sz="1000" u="sng" spc="-20" dirty="0">
                <a:solidFill>
                  <a:srgbClr val="0462C1"/>
                </a:solidFill>
                <a:uFill>
                  <a:solidFill>
                    <a:srgbClr val="0462C1"/>
                  </a:solidFill>
                </a:uFill>
                <a:latin typeface="Arial"/>
                <a:cs typeface="Arial"/>
                <a:hlinkClick r:id="rId4"/>
              </a:rPr>
              <a:t>w</a:t>
            </a:r>
            <a:r>
              <a:rPr lang="en-US" sz="1000" u="sng" spc="-120" dirty="0">
                <a:solidFill>
                  <a:srgbClr val="0462C1"/>
                </a:solidFill>
                <a:uFill>
                  <a:solidFill>
                    <a:srgbClr val="0462C1"/>
                  </a:solidFill>
                </a:uFill>
                <a:latin typeface="Arial"/>
                <a:cs typeface="Arial"/>
                <a:hlinkClick r:id="rId4"/>
              </a:rPr>
              <a:t>w</a:t>
            </a:r>
            <a:r>
              <a:rPr lang="en-US" sz="1000" u="sng" dirty="0">
                <a:solidFill>
                  <a:srgbClr val="0462C1"/>
                </a:solidFill>
                <a:uFill>
                  <a:solidFill>
                    <a:srgbClr val="0462C1"/>
                  </a:solidFill>
                </a:uFill>
                <a:latin typeface="Arial"/>
                <a:cs typeface="Arial"/>
                <a:hlinkClick r:id="rId4"/>
              </a:rPr>
              <a:t>.sch</a:t>
            </a:r>
            <a:r>
              <a:rPr lang="en-US" sz="1000" u="sng" spc="5" dirty="0">
                <a:solidFill>
                  <a:srgbClr val="0462C1"/>
                </a:solidFill>
                <a:uFill>
                  <a:solidFill>
                    <a:srgbClr val="0462C1"/>
                  </a:solidFill>
                </a:uFill>
                <a:latin typeface="Arial"/>
                <a:cs typeface="Arial"/>
                <a:hlinkClick r:id="rId4"/>
              </a:rPr>
              <a:t>o</a:t>
            </a:r>
            <a:r>
              <a:rPr lang="en-US" sz="1000" u="sng" spc="10" dirty="0">
                <a:solidFill>
                  <a:srgbClr val="0462C1"/>
                </a:solidFill>
                <a:uFill>
                  <a:solidFill>
                    <a:srgbClr val="0462C1"/>
                  </a:solidFill>
                </a:uFill>
                <a:latin typeface="Arial"/>
                <a:cs typeface="Arial"/>
                <a:hlinkClick r:id="rId4"/>
              </a:rPr>
              <a:t>o</a:t>
            </a:r>
            <a:r>
              <a:rPr lang="en-US" sz="1000" u="sng" spc="5" dirty="0">
                <a:solidFill>
                  <a:srgbClr val="0462C1"/>
                </a:solidFill>
                <a:uFill>
                  <a:solidFill>
                    <a:srgbClr val="0462C1"/>
                  </a:solidFill>
                </a:uFill>
                <a:latin typeface="Arial"/>
                <a:cs typeface="Arial"/>
                <a:hlinkClick r:id="rId4"/>
              </a:rPr>
              <a:t>lme</a:t>
            </a:r>
            <a:r>
              <a:rPr lang="en-US" sz="1000" u="sng" spc="10" dirty="0">
                <a:solidFill>
                  <a:srgbClr val="0462C1"/>
                </a:solidFill>
                <a:uFill>
                  <a:solidFill>
                    <a:srgbClr val="0462C1"/>
                  </a:solidFill>
                </a:uFill>
                <a:latin typeface="Arial"/>
                <a:cs typeface="Arial"/>
                <a:hlinkClick r:id="rId4"/>
              </a:rPr>
              <a:t>n</a:t>
            </a:r>
            <a:r>
              <a:rPr lang="en-US" sz="1000" u="sng" dirty="0">
                <a:solidFill>
                  <a:srgbClr val="0462C1"/>
                </a:solidFill>
                <a:uFill>
                  <a:solidFill>
                    <a:srgbClr val="0462C1"/>
                  </a:solidFill>
                </a:uFill>
                <a:latin typeface="Arial"/>
                <a:cs typeface="Arial"/>
                <a:hlinkClick r:id="rId4"/>
              </a:rPr>
              <a:t>talhealt</a:t>
            </a:r>
            <a:r>
              <a:rPr lang="en-US" sz="1000" u="sng" spc="10" dirty="0">
                <a:solidFill>
                  <a:srgbClr val="0462C1"/>
                </a:solidFill>
                <a:uFill>
                  <a:solidFill>
                    <a:srgbClr val="0462C1"/>
                  </a:solidFill>
                </a:uFill>
                <a:latin typeface="Arial"/>
                <a:cs typeface="Arial"/>
                <a:hlinkClick r:id="rId4"/>
              </a:rPr>
              <a:t>h</a:t>
            </a:r>
            <a:r>
              <a:rPr lang="en-US" sz="1000" u="sng" dirty="0">
                <a:solidFill>
                  <a:srgbClr val="0462C1"/>
                </a:solidFill>
                <a:uFill>
                  <a:solidFill>
                    <a:srgbClr val="0462C1"/>
                  </a:solidFill>
                </a:uFill>
                <a:latin typeface="Arial"/>
                <a:cs typeface="Arial"/>
                <a:hlinkClick r:id="rId4"/>
              </a:rPr>
              <a:t>.o</a:t>
            </a:r>
            <a:r>
              <a:rPr lang="en-US" sz="1000" u="sng" spc="-15" dirty="0">
                <a:solidFill>
                  <a:srgbClr val="0462C1"/>
                </a:solidFill>
                <a:uFill>
                  <a:solidFill>
                    <a:srgbClr val="0462C1"/>
                  </a:solidFill>
                </a:uFill>
                <a:latin typeface="Arial"/>
                <a:cs typeface="Arial"/>
                <a:hlinkClick r:id="rId4"/>
              </a:rPr>
              <a:t>r</a:t>
            </a:r>
            <a:r>
              <a:rPr lang="en-US" sz="1000" u="sng" spc="5" dirty="0">
                <a:solidFill>
                  <a:srgbClr val="0462C1"/>
                </a:solidFill>
                <a:uFill>
                  <a:solidFill>
                    <a:srgbClr val="0462C1"/>
                  </a:solidFill>
                </a:uFill>
                <a:latin typeface="Arial"/>
                <a:cs typeface="Arial"/>
                <a:hlinkClick r:id="rId4"/>
              </a:rPr>
              <a:t>g</a:t>
            </a:r>
            <a:endParaRPr lang="en-US" sz="1000" dirty="0">
              <a:latin typeface="Arial"/>
              <a:cs typeface="Arial"/>
            </a:endParaRPr>
          </a:p>
        </p:txBody>
      </p:sp>
    </p:spTree>
    <p:extLst>
      <p:ext uri="{BB962C8B-B14F-4D97-AF65-F5344CB8AC3E}">
        <p14:creationId xmlns:p14="http://schemas.microsoft.com/office/powerpoint/2010/main" val="120573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23494" y="1591622"/>
            <a:ext cx="7594287" cy="4615996"/>
          </a:xfrm>
        </p:spPr>
        <p:txBody>
          <a:bodyPr>
            <a:noAutofit/>
          </a:bodyPr>
          <a:lstStyle/>
          <a:p>
            <a:pPr marL="0" indent="0">
              <a:buNone/>
            </a:pPr>
            <a:endParaRPr lang="en-US" dirty="0">
              <a:solidFill>
                <a:srgbClr val="000000"/>
              </a:solidFill>
              <a:ea typeface="MS PGothic" charset="0"/>
              <a:cs typeface="MS PGothic" charset="0"/>
            </a:endParaRPr>
          </a:p>
          <a:p>
            <a:pPr marL="0" indent="0">
              <a:buNone/>
            </a:pPr>
            <a:r>
              <a:rPr lang="en-US" dirty="0">
                <a:ea typeface="MS PGothic" charset="0"/>
                <a:cs typeface="MS PGothic" charset="0"/>
              </a:rPr>
              <a:t>1. School goals = Mental health goals</a:t>
            </a:r>
          </a:p>
          <a:p>
            <a:pPr marL="0" indent="0">
              <a:buNone/>
            </a:pPr>
            <a:endParaRPr lang="en-US" dirty="0">
              <a:ea typeface="MS PGothic" charset="0"/>
              <a:cs typeface="MS PGothic" charset="0"/>
            </a:endParaRPr>
          </a:p>
          <a:p>
            <a:pPr marL="0" indent="0">
              <a:buNone/>
            </a:pPr>
            <a:r>
              <a:rPr lang="en-US" dirty="0">
                <a:ea typeface="MS PGothic" charset="0"/>
                <a:cs typeface="MS PGothic" charset="0"/>
              </a:rPr>
              <a:t>2. Improving contexts as a means toward children’s mental health and learning</a:t>
            </a:r>
          </a:p>
          <a:p>
            <a:pPr marL="514338" indent="-514338">
              <a:buFont typeface="Arial" charset="0"/>
              <a:buAutoNum type="arabicPeriod"/>
            </a:pPr>
            <a:endParaRPr lang="en-US" dirty="0">
              <a:ea typeface="MS PGothic" charset="0"/>
              <a:cs typeface="MS PGothic" charset="0"/>
            </a:endParaRPr>
          </a:p>
          <a:p>
            <a:pPr marL="0" indent="0">
              <a:buNone/>
            </a:pPr>
            <a:r>
              <a:rPr lang="en-US" dirty="0">
                <a:ea typeface="MS PGothic" charset="0"/>
                <a:cs typeface="MS PGothic" charset="0"/>
              </a:rPr>
              <a:t>3. There are effective and feasible ways to support children in classroom contexts</a:t>
            </a:r>
          </a:p>
          <a:p>
            <a:pPr marL="514338" indent="-514338">
              <a:buFont typeface="Arial" charset="0"/>
              <a:buAutoNum type="arabicPeriod"/>
            </a:pPr>
            <a:endParaRPr lang="en-US" sz="2400" dirty="0">
              <a:solidFill>
                <a:srgbClr val="000000"/>
              </a:solidFill>
              <a:ea typeface="MS PGothic" charset="0"/>
              <a:cs typeface="MS PGothic" charset="0"/>
            </a:endParaRPr>
          </a:p>
          <a:p>
            <a:pPr marL="514338" indent="-514338">
              <a:buFont typeface="Arial" charset="0"/>
              <a:buAutoNum type="arabicPeriod"/>
            </a:pPr>
            <a:endParaRPr lang="en-US" dirty="0">
              <a:solidFill>
                <a:srgbClr val="000000"/>
              </a:solidFill>
              <a:ea typeface="MS PGothic" charset="0"/>
              <a:cs typeface="MS PGothic" charset="0"/>
            </a:endParaRPr>
          </a:p>
        </p:txBody>
      </p:sp>
      <p:sp>
        <p:nvSpPr>
          <p:cNvPr id="4" name="Title 3"/>
          <p:cNvSpPr>
            <a:spLocks noGrp="1"/>
          </p:cNvSpPr>
          <p:nvPr>
            <p:ph type="title"/>
          </p:nvPr>
        </p:nvSpPr>
        <p:spPr>
          <a:xfrm>
            <a:off x="758203" y="95107"/>
            <a:ext cx="10515600" cy="1124984"/>
          </a:xfrm>
        </p:spPr>
        <p:txBody>
          <a:bodyPr/>
          <a:lstStyle/>
          <a:p>
            <a:pPr algn="ctr"/>
            <a:r>
              <a:rPr lang="en-US" b="1" dirty="0">
                <a:solidFill>
                  <a:schemeClr val="accent2"/>
                </a:solidFill>
              </a:rPr>
              <a:t>MAJOR POINTS</a:t>
            </a:r>
          </a:p>
        </p:txBody>
      </p:sp>
      <p:pic>
        <p:nvPicPr>
          <p:cNvPr id="8" name="Picture 3" descr="C:\Documents and Settings\ecappella\Local Settings\Temporary Internet Files\Content.IE5\PXT25HA5\MCj03526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85" y="1660686"/>
            <a:ext cx="1131887" cy="98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C:\Documents and Settings\ecappella\Local Settings\Temporary Internet Files\Content.IE5\7VHCP1R7\MPj043930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757" y="3049176"/>
            <a:ext cx="11255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C:\Documents and Settings\ecappella\Local Settings\Temporary Internet Files\Content.IE5\ZFE80NMV\MCj0078747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5363" y="4356799"/>
            <a:ext cx="430319" cy="1347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866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78368" y="2846232"/>
            <a:ext cx="8407893" cy="1176583"/>
          </a:xfrm>
          <a:ln>
            <a:noFill/>
          </a:ln>
          <a:effectLst/>
        </p:spPr>
        <p:txBody>
          <a:bodyPr>
            <a:noAutofit/>
          </a:bodyPr>
          <a:lstStyle/>
          <a:p>
            <a:pPr marL="45719" indent="0" algn="ctr">
              <a:buNone/>
              <a:defRPr/>
            </a:pPr>
            <a:r>
              <a:rPr lang="en-US" sz="3200" i="1" dirty="0">
                <a:ea typeface="MS PGothic" charset="0"/>
                <a:cs typeface="Arial"/>
              </a:rPr>
              <a:t>Give Me 1 Type of Interventions or Program that Helps to Overcome Barriers to Academics?</a:t>
            </a:r>
            <a:endParaRPr lang="en-US" sz="3200" i="1" dirty="0">
              <a:cs typeface="Arial"/>
            </a:endParaRPr>
          </a:p>
        </p:txBody>
      </p:sp>
      <p:sp>
        <p:nvSpPr>
          <p:cNvPr id="4" name="Title 3"/>
          <p:cNvSpPr>
            <a:spLocks noGrp="1"/>
          </p:cNvSpPr>
          <p:nvPr>
            <p:ph type="title"/>
          </p:nvPr>
        </p:nvSpPr>
        <p:spPr/>
        <p:txBody>
          <a:bodyPr>
            <a:normAutofit/>
          </a:bodyPr>
          <a:lstStyle/>
          <a:p>
            <a:pPr algn="ctr"/>
            <a:r>
              <a:rPr lang="en-US" b="1" dirty="0">
                <a:solidFill>
                  <a:schemeClr val="accent2"/>
                </a:solidFill>
              </a:rPr>
              <a:t>ADDRESSING BARRIERS TO STUDENT LEARNING</a:t>
            </a:r>
          </a:p>
        </p:txBody>
      </p:sp>
    </p:spTree>
    <p:extLst>
      <p:ext uri="{BB962C8B-B14F-4D97-AF65-F5344CB8AC3E}">
        <p14:creationId xmlns:p14="http://schemas.microsoft.com/office/powerpoint/2010/main" val="29345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AutoShape 2"/>
          <p:cNvSpPr>
            <a:spLocks noChangeArrowheads="1"/>
          </p:cNvSpPr>
          <p:nvPr/>
        </p:nvSpPr>
        <p:spPr bwMode="auto">
          <a:xfrm>
            <a:off x="5029200" y="2819400"/>
            <a:ext cx="2362200" cy="838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19" name="Line 3"/>
          <p:cNvSpPr>
            <a:spLocks noChangeShapeType="1"/>
          </p:cNvSpPr>
          <p:nvPr/>
        </p:nvSpPr>
        <p:spPr bwMode="auto">
          <a:xfrm>
            <a:off x="5334000" y="2819400"/>
            <a:ext cx="1371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0" name="Line 4"/>
          <p:cNvSpPr>
            <a:spLocks noChangeShapeType="1"/>
          </p:cNvSpPr>
          <p:nvPr/>
        </p:nvSpPr>
        <p:spPr bwMode="auto">
          <a:xfrm>
            <a:off x="6934200" y="28194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1" name="Line 5"/>
          <p:cNvSpPr>
            <a:spLocks noChangeShapeType="1"/>
          </p:cNvSpPr>
          <p:nvPr/>
        </p:nvSpPr>
        <p:spPr bwMode="auto">
          <a:xfrm>
            <a:off x="5181600" y="3657600"/>
            <a:ext cx="182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2" name="Line 6"/>
          <p:cNvSpPr>
            <a:spLocks noChangeShapeType="1"/>
          </p:cNvSpPr>
          <p:nvPr/>
        </p:nvSpPr>
        <p:spPr bwMode="auto">
          <a:xfrm flipH="1" flipV="1">
            <a:off x="4876800" y="2438400"/>
            <a:ext cx="304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3" name="Line 7"/>
          <p:cNvSpPr>
            <a:spLocks noChangeShapeType="1"/>
          </p:cNvSpPr>
          <p:nvPr/>
        </p:nvSpPr>
        <p:spPr bwMode="auto">
          <a:xfrm flipH="1" flipV="1">
            <a:off x="5029200" y="2438400"/>
            <a:ext cx="304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4" name="Line 8"/>
          <p:cNvSpPr>
            <a:spLocks noChangeShapeType="1"/>
          </p:cNvSpPr>
          <p:nvPr/>
        </p:nvSpPr>
        <p:spPr bwMode="auto">
          <a:xfrm>
            <a:off x="5029200" y="2438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5" name="Line 9"/>
          <p:cNvSpPr>
            <a:spLocks noChangeShapeType="1"/>
          </p:cNvSpPr>
          <p:nvPr/>
        </p:nvSpPr>
        <p:spPr bwMode="auto">
          <a:xfrm>
            <a:off x="4978400" y="2114551"/>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6" name="Line 10"/>
          <p:cNvSpPr>
            <a:spLocks noChangeShapeType="1"/>
          </p:cNvSpPr>
          <p:nvPr/>
        </p:nvSpPr>
        <p:spPr bwMode="auto">
          <a:xfrm>
            <a:off x="4572000" y="21336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7" name="Line 11"/>
          <p:cNvSpPr>
            <a:spLocks noChangeShapeType="1"/>
          </p:cNvSpPr>
          <p:nvPr/>
        </p:nvSpPr>
        <p:spPr bwMode="auto">
          <a:xfrm flipH="1" flipV="1">
            <a:off x="44958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8" name="Line 12"/>
          <p:cNvSpPr>
            <a:spLocks noChangeShapeType="1"/>
          </p:cNvSpPr>
          <p:nvPr/>
        </p:nvSpPr>
        <p:spPr bwMode="auto">
          <a:xfrm flipH="1" flipV="1">
            <a:off x="47244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29" name="Line 13"/>
          <p:cNvSpPr>
            <a:spLocks noChangeShapeType="1"/>
          </p:cNvSpPr>
          <p:nvPr/>
        </p:nvSpPr>
        <p:spPr bwMode="auto">
          <a:xfrm>
            <a:off x="3886200" y="1752600"/>
            <a:ext cx="60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30" name="Line 14"/>
          <p:cNvSpPr>
            <a:spLocks noChangeShapeType="1"/>
          </p:cNvSpPr>
          <p:nvPr/>
        </p:nvSpPr>
        <p:spPr bwMode="auto">
          <a:xfrm flipH="1">
            <a:off x="4724400" y="17526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31" name="Line 15"/>
          <p:cNvSpPr>
            <a:spLocks noChangeShapeType="1"/>
          </p:cNvSpPr>
          <p:nvPr/>
        </p:nvSpPr>
        <p:spPr bwMode="auto">
          <a:xfrm>
            <a:off x="3886200" y="1447800"/>
            <a:ext cx="121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32" name="Text Box 16"/>
          <p:cNvSpPr txBox="1">
            <a:spLocks noChangeArrowheads="1"/>
          </p:cNvSpPr>
          <p:nvPr/>
        </p:nvSpPr>
        <p:spPr bwMode="auto">
          <a:xfrm>
            <a:off x="4492624" y="2171700"/>
            <a:ext cx="13716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just">
              <a:lnSpc>
                <a:spcPct val="80000"/>
              </a:lnSpc>
              <a:spcBef>
                <a:spcPct val="50000"/>
              </a:spcBef>
            </a:pPr>
            <a:r>
              <a:rPr lang="en-US" sz="1200" dirty="0">
                <a:latin typeface="Arial" charset="0"/>
              </a:rPr>
              <a:t>Pupil Services</a:t>
            </a:r>
            <a:endParaRPr lang="en-US" sz="1200" dirty="0"/>
          </a:p>
        </p:txBody>
      </p:sp>
      <p:sp>
        <p:nvSpPr>
          <p:cNvPr id="133" name="Text Box 17"/>
          <p:cNvSpPr txBox="1">
            <a:spLocks noChangeArrowheads="1"/>
          </p:cNvSpPr>
          <p:nvPr/>
        </p:nvSpPr>
        <p:spPr bwMode="auto">
          <a:xfrm>
            <a:off x="3803648" y="1448594"/>
            <a:ext cx="14478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dirty="0">
                <a:latin typeface="Arial" charset="0"/>
              </a:rPr>
              <a:t>Special Education</a:t>
            </a:r>
            <a:endParaRPr lang="en-US" sz="1200" dirty="0"/>
          </a:p>
        </p:txBody>
      </p:sp>
      <p:sp>
        <p:nvSpPr>
          <p:cNvPr id="134" name="Line 18"/>
          <p:cNvSpPr>
            <a:spLocks noChangeShapeType="1"/>
          </p:cNvSpPr>
          <p:nvPr/>
        </p:nvSpPr>
        <p:spPr bwMode="auto">
          <a:xfrm>
            <a:off x="6019800" y="21336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35" name="AutoShape 19"/>
          <p:cNvSpPr>
            <a:spLocks noChangeArrowheads="1"/>
          </p:cNvSpPr>
          <p:nvPr/>
        </p:nvSpPr>
        <p:spPr bwMode="auto">
          <a:xfrm>
            <a:off x="5486400" y="1657351"/>
            <a:ext cx="1117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36" name="Text Box 20"/>
          <p:cNvSpPr txBox="1">
            <a:spLocks noChangeArrowheads="1"/>
          </p:cNvSpPr>
          <p:nvPr/>
        </p:nvSpPr>
        <p:spPr bwMode="auto">
          <a:xfrm>
            <a:off x="5486400" y="1714501"/>
            <a:ext cx="121920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90000"/>
              </a:lnSpc>
              <a:spcBef>
                <a:spcPct val="50000"/>
              </a:spcBef>
            </a:pPr>
            <a:r>
              <a:rPr lang="en-US" sz="1200">
                <a:latin typeface="Arial" charset="0"/>
              </a:rPr>
              <a:t>Physical Education</a:t>
            </a:r>
            <a:endParaRPr lang="en-US" sz="1200"/>
          </a:p>
        </p:txBody>
      </p:sp>
      <p:sp>
        <p:nvSpPr>
          <p:cNvPr id="137" name="AutoShape 21"/>
          <p:cNvSpPr>
            <a:spLocks noChangeArrowheads="1"/>
          </p:cNvSpPr>
          <p:nvPr/>
        </p:nvSpPr>
        <p:spPr bwMode="auto">
          <a:xfrm>
            <a:off x="5080000" y="762000"/>
            <a:ext cx="13970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38" name="Text Box 22"/>
          <p:cNvSpPr txBox="1">
            <a:spLocks noChangeArrowheads="1"/>
          </p:cNvSpPr>
          <p:nvPr/>
        </p:nvSpPr>
        <p:spPr bwMode="auto">
          <a:xfrm>
            <a:off x="5080000" y="800102"/>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200">
                <a:latin typeface="Arial" charset="0"/>
              </a:rPr>
              <a:t>After-School Programs</a:t>
            </a:r>
            <a:endParaRPr lang="en-US" sz="1200"/>
          </a:p>
        </p:txBody>
      </p:sp>
      <p:sp>
        <p:nvSpPr>
          <p:cNvPr id="139" name="Line 23"/>
          <p:cNvSpPr>
            <a:spLocks noChangeShapeType="1"/>
          </p:cNvSpPr>
          <p:nvPr/>
        </p:nvSpPr>
        <p:spPr bwMode="auto">
          <a:xfrm>
            <a:off x="5867400" y="12192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0" name="Line 24"/>
          <p:cNvSpPr>
            <a:spLocks noChangeShapeType="1"/>
          </p:cNvSpPr>
          <p:nvPr/>
        </p:nvSpPr>
        <p:spPr bwMode="auto">
          <a:xfrm>
            <a:off x="4267200" y="9906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1" name="AutoShape 25"/>
          <p:cNvSpPr>
            <a:spLocks noChangeArrowheads="1"/>
          </p:cNvSpPr>
          <p:nvPr/>
        </p:nvSpPr>
        <p:spPr bwMode="auto">
          <a:xfrm>
            <a:off x="3251200" y="533400"/>
            <a:ext cx="1473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42" name="Text Box 26"/>
          <p:cNvSpPr txBox="1">
            <a:spLocks noChangeArrowheads="1"/>
          </p:cNvSpPr>
          <p:nvPr/>
        </p:nvSpPr>
        <p:spPr bwMode="auto">
          <a:xfrm>
            <a:off x="3149600" y="609601"/>
            <a:ext cx="1574800" cy="36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70000"/>
              </a:lnSpc>
              <a:spcBef>
                <a:spcPct val="50000"/>
              </a:spcBef>
            </a:pPr>
            <a:r>
              <a:rPr lang="en-US" sz="1200">
                <a:latin typeface="Arial" charset="0"/>
              </a:rPr>
              <a:t>Psychological Testing</a:t>
            </a:r>
            <a:endParaRPr lang="en-US" sz="1200"/>
          </a:p>
        </p:txBody>
      </p:sp>
      <p:sp>
        <p:nvSpPr>
          <p:cNvPr id="143" name="Line 27"/>
          <p:cNvSpPr>
            <a:spLocks noChangeShapeType="1"/>
          </p:cNvSpPr>
          <p:nvPr/>
        </p:nvSpPr>
        <p:spPr bwMode="auto">
          <a:xfrm flipV="1">
            <a:off x="6705600" y="2209800"/>
            <a:ext cx="3810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4" name="Line 28"/>
          <p:cNvSpPr>
            <a:spLocks noChangeShapeType="1"/>
          </p:cNvSpPr>
          <p:nvPr/>
        </p:nvSpPr>
        <p:spPr bwMode="auto">
          <a:xfrm flipV="1">
            <a:off x="6934200" y="2209800"/>
            <a:ext cx="3810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5" name="AutoShape 29"/>
          <p:cNvSpPr>
            <a:spLocks noChangeArrowheads="1"/>
          </p:cNvSpPr>
          <p:nvPr/>
        </p:nvSpPr>
        <p:spPr bwMode="auto">
          <a:xfrm>
            <a:off x="6705600" y="1828800"/>
            <a:ext cx="1219200" cy="3810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46" name="Line 30"/>
          <p:cNvSpPr>
            <a:spLocks noChangeShapeType="1"/>
          </p:cNvSpPr>
          <p:nvPr/>
        </p:nvSpPr>
        <p:spPr bwMode="auto">
          <a:xfrm>
            <a:off x="6781800" y="22098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7" name="Line 31"/>
          <p:cNvSpPr>
            <a:spLocks noChangeShapeType="1"/>
          </p:cNvSpPr>
          <p:nvPr/>
        </p:nvSpPr>
        <p:spPr bwMode="auto">
          <a:xfrm>
            <a:off x="6781800" y="18288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48" name="Text Box 32"/>
          <p:cNvSpPr txBox="1">
            <a:spLocks noChangeArrowheads="1"/>
          </p:cNvSpPr>
          <p:nvPr/>
        </p:nvSpPr>
        <p:spPr bwMode="auto">
          <a:xfrm>
            <a:off x="6629400" y="1828802"/>
            <a:ext cx="137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Health Education</a:t>
            </a:r>
            <a:endParaRPr lang="en-US" sz="1200"/>
          </a:p>
        </p:txBody>
      </p:sp>
      <p:sp>
        <p:nvSpPr>
          <p:cNvPr id="149" name="Line 33"/>
          <p:cNvSpPr>
            <a:spLocks noChangeShapeType="1"/>
          </p:cNvSpPr>
          <p:nvPr/>
        </p:nvSpPr>
        <p:spPr bwMode="auto">
          <a:xfrm>
            <a:off x="7086600" y="18288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0" name="Line 34"/>
          <p:cNvSpPr>
            <a:spLocks noChangeShapeType="1"/>
          </p:cNvSpPr>
          <p:nvPr/>
        </p:nvSpPr>
        <p:spPr bwMode="auto">
          <a:xfrm flipH="1" flipV="1">
            <a:off x="6781800" y="1066800"/>
            <a:ext cx="152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1" name="Line 35"/>
          <p:cNvSpPr>
            <a:spLocks noChangeShapeType="1"/>
          </p:cNvSpPr>
          <p:nvPr/>
        </p:nvSpPr>
        <p:spPr bwMode="auto">
          <a:xfrm flipH="1" flipV="1">
            <a:off x="7010400" y="1085850"/>
            <a:ext cx="101600" cy="742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2" name="AutoShape 36"/>
          <p:cNvSpPr>
            <a:spLocks noChangeArrowheads="1"/>
          </p:cNvSpPr>
          <p:nvPr/>
        </p:nvSpPr>
        <p:spPr bwMode="auto">
          <a:xfrm>
            <a:off x="6604000" y="628650"/>
            <a:ext cx="1117600" cy="438151"/>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53" name="Line 37"/>
          <p:cNvSpPr>
            <a:spLocks noChangeShapeType="1"/>
          </p:cNvSpPr>
          <p:nvPr/>
        </p:nvSpPr>
        <p:spPr bwMode="auto">
          <a:xfrm>
            <a:off x="6705600" y="628649"/>
            <a:ext cx="91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4" name="Line 38"/>
          <p:cNvSpPr>
            <a:spLocks noChangeShapeType="1"/>
          </p:cNvSpPr>
          <p:nvPr/>
        </p:nvSpPr>
        <p:spPr bwMode="auto">
          <a:xfrm flipH="1">
            <a:off x="7010400" y="1085851"/>
            <a:ext cx="60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5" name="Line 39"/>
          <p:cNvSpPr>
            <a:spLocks noChangeShapeType="1"/>
          </p:cNvSpPr>
          <p:nvPr/>
        </p:nvSpPr>
        <p:spPr bwMode="auto">
          <a:xfrm flipH="1">
            <a:off x="6705600" y="1066800"/>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6" name="Text Box 40"/>
          <p:cNvSpPr txBox="1">
            <a:spLocks noChangeArrowheads="1"/>
          </p:cNvSpPr>
          <p:nvPr/>
        </p:nvSpPr>
        <p:spPr bwMode="auto">
          <a:xfrm>
            <a:off x="6502400" y="685801"/>
            <a:ext cx="129540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90000"/>
              </a:lnSpc>
              <a:spcBef>
                <a:spcPct val="50000"/>
              </a:spcBef>
            </a:pPr>
            <a:r>
              <a:rPr lang="en-US" sz="1200">
                <a:latin typeface="Arial" charset="0"/>
              </a:rPr>
              <a:t>HIV/Aids Prevention</a:t>
            </a:r>
            <a:endParaRPr lang="en-US" sz="1200"/>
          </a:p>
        </p:txBody>
      </p:sp>
      <p:sp>
        <p:nvSpPr>
          <p:cNvPr id="157" name="Line 41"/>
          <p:cNvSpPr>
            <a:spLocks noChangeShapeType="1"/>
          </p:cNvSpPr>
          <p:nvPr/>
        </p:nvSpPr>
        <p:spPr bwMode="auto">
          <a:xfrm flipH="1">
            <a:off x="7696200" y="16002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58" name="AutoShape 42"/>
          <p:cNvSpPr>
            <a:spLocks noChangeArrowheads="1"/>
          </p:cNvSpPr>
          <p:nvPr/>
        </p:nvSpPr>
        <p:spPr bwMode="auto">
          <a:xfrm>
            <a:off x="7696200" y="1143000"/>
            <a:ext cx="1219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59" name="Text Box 43"/>
          <p:cNvSpPr txBox="1">
            <a:spLocks noChangeArrowheads="1"/>
          </p:cNvSpPr>
          <p:nvPr/>
        </p:nvSpPr>
        <p:spPr bwMode="auto">
          <a:xfrm>
            <a:off x="7696200" y="1219202"/>
            <a:ext cx="1295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Health Services</a:t>
            </a:r>
            <a:endParaRPr lang="en-US" sz="1200"/>
          </a:p>
        </p:txBody>
      </p:sp>
      <p:sp>
        <p:nvSpPr>
          <p:cNvPr id="160" name="Line 44"/>
          <p:cNvSpPr>
            <a:spLocks noChangeShapeType="1"/>
          </p:cNvSpPr>
          <p:nvPr/>
        </p:nvSpPr>
        <p:spPr bwMode="auto">
          <a:xfrm flipH="1">
            <a:off x="8229600" y="9144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61" name="AutoShape 45"/>
          <p:cNvSpPr>
            <a:spLocks noChangeArrowheads="1"/>
          </p:cNvSpPr>
          <p:nvPr/>
        </p:nvSpPr>
        <p:spPr bwMode="auto">
          <a:xfrm>
            <a:off x="8229600" y="609600"/>
            <a:ext cx="838200" cy="304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62" name="Text Box 46"/>
          <p:cNvSpPr txBox="1">
            <a:spLocks noChangeArrowheads="1"/>
          </p:cNvSpPr>
          <p:nvPr/>
        </p:nvSpPr>
        <p:spPr bwMode="auto">
          <a:xfrm>
            <a:off x="8305800" y="609602"/>
            <a:ext cx="76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Clinic</a:t>
            </a:r>
            <a:endParaRPr lang="en-US" sz="1200"/>
          </a:p>
        </p:txBody>
      </p:sp>
      <p:sp>
        <p:nvSpPr>
          <p:cNvPr id="163" name="AutoShape 47"/>
          <p:cNvSpPr>
            <a:spLocks noChangeArrowheads="1"/>
          </p:cNvSpPr>
          <p:nvPr/>
        </p:nvSpPr>
        <p:spPr bwMode="auto">
          <a:xfrm>
            <a:off x="8763000" y="1828800"/>
            <a:ext cx="9906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64" name="Text Box 48"/>
          <p:cNvSpPr txBox="1">
            <a:spLocks noChangeArrowheads="1"/>
          </p:cNvSpPr>
          <p:nvPr/>
        </p:nvSpPr>
        <p:spPr bwMode="auto">
          <a:xfrm>
            <a:off x="8636000" y="1943102"/>
            <a:ext cx="1295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200">
                <a:latin typeface="Arial" charset="0"/>
              </a:rPr>
              <a:t>Nutrition Education</a:t>
            </a:r>
            <a:endParaRPr lang="en-US" sz="1200"/>
          </a:p>
        </p:txBody>
      </p:sp>
      <p:sp>
        <p:nvSpPr>
          <p:cNvPr id="165" name="Line 49"/>
          <p:cNvSpPr>
            <a:spLocks noChangeShapeType="1"/>
          </p:cNvSpPr>
          <p:nvPr/>
        </p:nvSpPr>
        <p:spPr bwMode="auto">
          <a:xfrm flipH="1">
            <a:off x="8763000" y="24384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66" name="Line 50"/>
          <p:cNvSpPr>
            <a:spLocks noChangeShapeType="1"/>
          </p:cNvSpPr>
          <p:nvPr/>
        </p:nvSpPr>
        <p:spPr bwMode="auto">
          <a:xfrm flipH="1">
            <a:off x="7391400" y="3048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67" name="AutoShape 51"/>
          <p:cNvSpPr>
            <a:spLocks noChangeArrowheads="1"/>
          </p:cNvSpPr>
          <p:nvPr/>
        </p:nvSpPr>
        <p:spPr bwMode="auto">
          <a:xfrm>
            <a:off x="7924800" y="2819400"/>
            <a:ext cx="16764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68" name="Text Box 52"/>
          <p:cNvSpPr txBox="1">
            <a:spLocks noChangeArrowheads="1"/>
          </p:cNvSpPr>
          <p:nvPr/>
        </p:nvSpPr>
        <p:spPr bwMode="auto">
          <a:xfrm>
            <a:off x="8128000" y="2857502"/>
            <a:ext cx="1905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School Lunch            Program</a:t>
            </a:r>
            <a:endParaRPr lang="en-US" sz="1200"/>
          </a:p>
        </p:txBody>
      </p:sp>
      <p:sp>
        <p:nvSpPr>
          <p:cNvPr id="169" name="Line 53"/>
          <p:cNvSpPr>
            <a:spLocks noChangeShapeType="1"/>
          </p:cNvSpPr>
          <p:nvPr/>
        </p:nvSpPr>
        <p:spPr bwMode="auto">
          <a:xfrm flipH="1" flipV="1">
            <a:off x="7467600" y="3505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70" name="AutoShape 54"/>
          <p:cNvSpPr>
            <a:spLocks noChangeArrowheads="1"/>
          </p:cNvSpPr>
          <p:nvPr/>
        </p:nvSpPr>
        <p:spPr bwMode="auto">
          <a:xfrm>
            <a:off x="8077200" y="3505200"/>
            <a:ext cx="12192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71" name="Text Box 55"/>
          <p:cNvSpPr txBox="1">
            <a:spLocks noChangeArrowheads="1"/>
          </p:cNvSpPr>
          <p:nvPr/>
        </p:nvSpPr>
        <p:spPr bwMode="auto">
          <a:xfrm>
            <a:off x="8128000" y="3543302"/>
            <a:ext cx="137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Drug Prevention</a:t>
            </a:r>
            <a:endParaRPr lang="en-US" sz="1200"/>
          </a:p>
        </p:txBody>
      </p:sp>
      <p:sp>
        <p:nvSpPr>
          <p:cNvPr id="172" name="Line 56"/>
          <p:cNvSpPr>
            <a:spLocks noChangeShapeType="1"/>
          </p:cNvSpPr>
          <p:nvPr/>
        </p:nvSpPr>
        <p:spPr bwMode="auto">
          <a:xfrm flipH="1" flipV="1">
            <a:off x="8763000" y="39624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73" name="AutoShape 57"/>
          <p:cNvSpPr>
            <a:spLocks noChangeArrowheads="1"/>
          </p:cNvSpPr>
          <p:nvPr/>
        </p:nvSpPr>
        <p:spPr bwMode="auto">
          <a:xfrm>
            <a:off x="9067800" y="4419600"/>
            <a:ext cx="1219200" cy="381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74" name="Text Box 58"/>
          <p:cNvSpPr txBox="1">
            <a:spLocks noChangeArrowheads="1"/>
          </p:cNvSpPr>
          <p:nvPr/>
        </p:nvSpPr>
        <p:spPr bwMode="auto">
          <a:xfrm>
            <a:off x="9144000" y="4457702"/>
            <a:ext cx="1219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Drug Services</a:t>
            </a:r>
            <a:endParaRPr lang="en-US" sz="1200"/>
          </a:p>
        </p:txBody>
      </p:sp>
      <p:sp>
        <p:nvSpPr>
          <p:cNvPr id="175" name="Line 59"/>
          <p:cNvSpPr>
            <a:spLocks noChangeShapeType="1"/>
          </p:cNvSpPr>
          <p:nvPr/>
        </p:nvSpPr>
        <p:spPr bwMode="auto">
          <a:xfrm>
            <a:off x="7239000" y="36576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76" name="Line 60"/>
          <p:cNvSpPr>
            <a:spLocks noChangeShapeType="1"/>
          </p:cNvSpPr>
          <p:nvPr/>
        </p:nvSpPr>
        <p:spPr bwMode="auto">
          <a:xfrm>
            <a:off x="7010400" y="36576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77" name="Text Box 61"/>
          <p:cNvSpPr txBox="1">
            <a:spLocks noChangeArrowheads="1"/>
          </p:cNvSpPr>
          <p:nvPr/>
        </p:nvSpPr>
        <p:spPr bwMode="auto">
          <a:xfrm>
            <a:off x="6781800" y="3962402"/>
            <a:ext cx="1346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Counseling</a:t>
            </a:r>
            <a:endParaRPr lang="en-US" sz="1200"/>
          </a:p>
        </p:txBody>
      </p:sp>
      <p:sp>
        <p:nvSpPr>
          <p:cNvPr id="178" name="Line 62"/>
          <p:cNvSpPr>
            <a:spLocks noChangeShapeType="1"/>
          </p:cNvSpPr>
          <p:nvPr/>
        </p:nvSpPr>
        <p:spPr bwMode="auto">
          <a:xfrm flipH="1" flipV="1">
            <a:off x="7543800" y="42672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79" name="AutoShape 63"/>
          <p:cNvSpPr>
            <a:spLocks noChangeArrowheads="1"/>
          </p:cNvSpPr>
          <p:nvPr/>
        </p:nvSpPr>
        <p:spPr bwMode="auto">
          <a:xfrm>
            <a:off x="7924800" y="5257800"/>
            <a:ext cx="16764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80" name="Text Box 64"/>
          <p:cNvSpPr txBox="1">
            <a:spLocks noChangeArrowheads="1"/>
          </p:cNvSpPr>
          <p:nvPr/>
        </p:nvSpPr>
        <p:spPr bwMode="auto">
          <a:xfrm>
            <a:off x="8001000" y="5410202"/>
            <a:ext cx="15240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200">
                <a:latin typeface="Arial" charset="0"/>
              </a:rPr>
              <a:t>Smoking Cessation For Staff</a:t>
            </a:r>
            <a:endParaRPr lang="en-US" sz="1200"/>
          </a:p>
        </p:txBody>
      </p:sp>
      <p:sp>
        <p:nvSpPr>
          <p:cNvPr id="181" name="Line 65"/>
          <p:cNvSpPr>
            <a:spLocks noChangeShapeType="1"/>
          </p:cNvSpPr>
          <p:nvPr/>
        </p:nvSpPr>
        <p:spPr bwMode="auto">
          <a:xfrm flipH="1" flipV="1">
            <a:off x="6172200" y="3657600"/>
            <a:ext cx="6096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82" name="AutoShape 66"/>
          <p:cNvSpPr>
            <a:spLocks noChangeArrowheads="1"/>
          </p:cNvSpPr>
          <p:nvPr/>
        </p:nvSpPr>
        <p:spPr bwMode="auto">
          <a:xfrm>
            <a:off x="6248400" y="5486400"/>
            <a:ext cx="13716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83" name="Text Box 67"/>
          <p:cNvSpPr txBox="1">
            <a:spLocks noChangeArrowheads="1"/>
          </p:cNvSpPr>
          <p:nvPr/>
        </p:nvSpPr>
        <p:spPr bwMode="auto">
          <a:xfrm>
            <a:off x="6172200" y="5562602"/>
            <a:ext cx="1676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200">
                <a:latin typeface="Arial" charset="0"/>
              </a:rPr>
              <a:t>Codes of Discipline</a:t>
            </a:r>
            <a:endParaRPr lang="en-US" sz="1200"/>
          </a:p>
        </p:txBody>
      </p:sp>
      <p:sp>
        <p:nvSpPr>
          <p:cNvPr id="184" name="Line 68"/>
          <p:cNvSpPr>
            <a:spLocks noChangeShapeType="1"/>
          </p:cNvSpPr>
          <p:nvPr/>
        </p:nvSpPr>
        <p:spPr bwMode="auto">
          <a:xfrm flipV="1">
            <a:off x="5334000" y="36576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85" name="AutoShape 69"/>
          <p:cNvSpPr>
            <a:spLocks noChangeArrowheads="1"/>
          </p:cNvSpPr>
          <p:nvPr/>
        </p:nvSpPr>
        <p:spPr bwMode="auto">
          <a:xfrm>
            <a:off x="4953000" y="5181600"/>
            <a:ext cx="10414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86" name="Text Box 70"/>
          <p:cNvSpPr txBox="1">
            <a:spLocks noChangeArrowheads="1"/>
          </p:cNvSpPr>
          <p:nvPr/>
        </p:nvSpPr>
        <p:spPr bwMode="auto">
          <a:xfrm>
            <a:off x="4876800" y="5257802"/>
            <a:ext cx="1219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200">
                <a:latin typeface="Arial" charset="0"/>
              </a:rPr>
              <a:t>Pregnancy Prevention</a:t>
            </a:r>
            <a:endParaRPr lang="en-US" sz="1200"/>
          </a:p>
        </p:txBody>
      </p:sp>
      <p:sp>
        <p:nvSpPr>
          <p:cNvPr id="187" name="AutoShape 71"/>
          <p:cNvSpPr>
            <a:spLocks noChangeArrowheads="1"/>
          </p:cNvSpPr>
          <p:nvPr/>
        </p:nvSpPr>
        <p:spPr bwMode="auto">
          <a:xfrm>
            <a:off x="3733800" y="4724400"/>
            <a:ext cx="838200" cy="4572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88" name="Line 72"/>
          <p:cNvSpPr>
            <a:spLocks noChangeShapeType="1"/>
          </p:cNvSpPr>
          <p:nvPr/>
        </p:nvSpPr>
        <p:spPr bwMode="auto">
          <a:xfrm>
            <a:off x="3810000" y="51816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89" name="Line 73"/>
          <p:cNvSpPr>
            <a:spLocks noChangeShapeType="1"/>
          </p:cNvSpPr>
          <p:nvPr/>
        </p:nvSpPr>
        <p:spPr bwMode="auto">
          <a:xfrm>
            <a:off x="4114800" y="47244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0" name="Line 74"/>
          <p:cNvSpPr>
            <a:spLocks noChangeShapeType="1"/>
          </p:cNvSpPr>
          <p:nvPr/>
        </p:nvSpPr>
        <p:spPr bwMode="auto">
          <a:xfrm>
            <a:off x="3810000" y="4724400"/>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1" name="Line 75"/>
          <p:cNvSpPr>
            <a:spLocks noChangeShapeType="1"/>
          </p:cNvSpPr>
          <p:nvPr/>
        </p:nvSpPr>
        <p:spPr bwMode="auto">
          <a:xfrm flipH="1" flipV="1">
            <a:off x="3733800" y="4191000"/>
            <a:ext cx="152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2" name="Line 76"/>
          <p:cNvSpPr>
            <a:spLocks noChangeShapeType="1"/>
          </p:cNvSpPr>
          <p:nvPr/>
        </p:nvSpPr>
        <p:spPr bwMode="auto">
          <a:xfrm flipH="1" flipV="1">
            <a:off x="3962400" y="4191000"/>
            <a:ext cx="152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3" name="Text Box 77"/>
          <p:cNvSpPr txBox="1">
            <a:spLocks noChangeArrowheads="1"/>
          </p:cNvSpPr>
          <p:nvPr/>
        </p:nvSpPr>
        <p:spPr bwMode="auto">
          <a:xfrm>
            <a:off x="3657600" y="4743451"/>
            <a:ext cx="104140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90000"/>
              </a:lnSpc>
              <a:spcBef>
                <a:spcPct val="50000"/>
              </a:spcBef>
            </a:pPr>
            <a:r>
              <a:rPr lang="en-US" sz="1200">
                <a:latin typeface="Arial" charset="0"/>
              </a:rPr>
              <a:t>Social Services</a:t>
            </a:r>
            <a:endParaRPr lang="en-US" sz="1200"/>
          </a:p>
        </p:txBody>
      </p:sp>
      <p:sp>
        <p:nvSpPr>
          <p:cNvPr id="194" name="Line 78"/>
          <p:cNvSpPr>
            <a:spLocks noChangeShapeType="1"/>
          </p:cNvSpPr>
          <p:nvPr/>
        </p:nvSpPr>
        <p:spPr bwMode="auto">
          <a:xfrm>
            <a:off x="4572000" y="50292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5" name="Line 79"/>
          <p:cNvSpPr>
            <a:spLocks noChangeShapeType="1"/>
          </p:cNvSpPr>
          <p:nvPr/>
        </p:nvSpPr>
        <p:spPr bwMode="auto">
          <a:xfrm flipV="1">
            <a:off x="3962400" y="51816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6" name="Text Box 81"/>
          <p:cNvSpPr txBox="1">
            <a:spLocks noChangeArrowheads="1"/>
          </p:cNvSpPr>
          <p:nvPr/>
        </p:nvSpPr>
        <p:spPr bwMode="auto">
          <a:xfrm>
            <a:off x="3429000" y="5638802"/>
            <a:ext cx="1219200" cy="54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80000"/>
              </a:lnSpc>
              <a:spcBef>
                <a:spcPct val="50000"/>
              </a:spcBef>
            </a:pPr>
            <a:r>
              <a:rPr lang="en-US" sz="1200">
                <a:latin typeface="Arial" charset="0"/>
              </a:rPr>
              <a:t>Child Protective Services</a:t>
            </a:r>
            <a:endParaRPr lang="en-US" sz="1200"/>
          </a:p>
        </p:txBody>
      </p:sp>
      <p:sp>
        <p:nvSpPr>
          <p:cNvPr id="197" name="Line 82"/>
          <p:cNvSpPr>
            <a:spLocks noChangeShapeType="1"/>
          </p:cNvSpPr>
          <p:nvPr/>
        </p:nvSpPr>
        <p:spPr bwMode="auto">
          <a:xfrm flipV="1">
            <a:off x="2971800" y="49530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198" name="AutoShape 83"/>
          <p:cNvSpPr>
            <a:spLocks noChangeArrowheads="1"/>
          </p:cNvSpPr>
          <p:nvPr/>
        </p:nvSpPr>
        <p:spPr bwMode="auto">
          <a:xfrm>
            <a:off x="2133600" y="5486400"/>
            <a:ext cx="990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199" name="Text Box 84"/>
          <p:cNvSpPr txBox="1">
            <a:spLocks noChangeArrowheads="1"/>
          </p:cNvSpPr>
          <p:nvPr/>
        </p:nvSpPr>
        <p:spPr bwMode="auto">
          <a:xfrm>
            <a:off x="2032000" y="5543553"/>
            <a:ext cx="111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200">
                <a:latin typeface="Arial" charset="0"/>
              </a:rPr>
              <a:t>HIV/AIDS Services</a:t>
            </a:r>
            <a:endParaRPr lang="en-US" sz="1200"/>
          </a:p>
        </p:txBody>
      </p:sp>
      <p:sp>
        <p:nvSpPr>
          <p:cNvPr id="200" name="AutoShape 85"/>
          <p:cNvSpPr>
            <a:spLocks noChangeArrowheads="1"/>
          </p:cNvSpPr>
          <p:nvPr/>
        </p:nvSpPr>
        <p:spPr bwMode="auto">
          <a:xfrm>
            <a:off x="3124200" y="3657600"/>
            <a:ext cx="1447800" cy="5334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01" name="Line 86"/>
          <p:cNvSpPr>
            <a:spLocks noChangeShapeType="1"/>
          </p:cNvSpPr>
          <p:nvPr/>
        </p:nvSpPr>
        <p:spPr bwMode="auto">
          <a:xfrm>
            <a:off x="3200400" y="4191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02" name="Line 87"/>
          <p:cNvSpPr>
            <a:spLocks noChangeShapeType="1"/>
          </p:cNvSpPr>
          <p:nvPr/>
        </p:nvSpPr>
        <p:spPr bwMode="auto">
          <a:xfrm flipH="1">
            <a:off x="3962400" y="4191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03" name="Line 88"/>
          <p:cNvSpPr>
            <a:spLocks noChangeShapeType="1"/>
          </p:cNvSpPr>
          <p:nvPr/>
        </p:nvSpPr>
        <p:spPr bwMode="auto">
          <a:xfrm>
            <a:off x="3657600" y="3657600"/>
            <a:ext cx="838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04" name="Line 89"/>
          <p:cNvSpPr>
            <a:spLocks noChangeShapeType="1"/>
          </p:cNvSpPr>
          <p:nvPr/>
        </p:nvSpPr>
        <p:spPr bwMode="auto">
          <a:xfrm>
            <a:off x="3200400" y="36576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05" name="Text Box 90"/>
          <p:cNvSpPr txBox="1">
            <a:spLocks noChangeArrowheads="1"/>
          </p:cNvSpPr>
          <p:nvPr/>
        </p:nvSpPr>
        <p:spPr bwMode="auto">
          <a:xfrm>
            <a:off x="3048000" y="3733802"/>
            <a:ext cx="15240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80000"/>
              </a:lnSpc>
              <a:spcBef>
                <a:spcPct val="50000"/>
              </a:spcBef>
            </a:pPr>
            <a:r>
              <a:rPr lang="en-US" sz="1200">
                <a:latin typeface="Arial" charset="0"/>
              </a:rPr>
              <a:t>Community-Based Organizations</a:t>
            </a:r>
            <a:endParaRPr lang="en-US" sz="1200"/>
          </a:p>
        </p:txBody>
      </p:sp>
      <p:sp>
        <p:nvSpPr>
          <p:cNvPr id="206" name="Line 91"/>
          <p:cNvSpPr>
            <a:spLocks noChangeShapeType="1"/>
          </p:cNvSpPr>
          <p:nvPr/>
        </p:nvSpPr>
        <p:spPr bwMode="auto">
          <a:xfrm flipV="1">
            <a:off x="2971800" y="41910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07" name="AutoShape 92"/>
          <p:cNvSpPr>
            <a:spLocks noChangeArrowheads="1"/>
          </p:cNvSpPr>
          <p:nvPr/>
        </p:nvSpPr>
        <p:spPr bwMode="auto">
          <a:xfrm>
            <a:off x="2209800" y="4648200"/>
            <a:ext cx="990600" cy="381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08" name="Text Box 93"/>
          <p:cNvSpPr txBox="1">
            <a:spLocks noChangeArrowheads="1"/>
          </p:cNvSpPr>
          <p:nvPr/>
        </p:nvSpPr>
        <p:spPr bwMode="auto">
          <a:xfrm>
            <a:off x="2133600" y="4648202"/>
            <a:ext cx="11430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80000"/>
              </a:lnSpc>
              <a:spcBef>
                <a:spcPct val="50000"/>
              </a:spcBef>
            </a:pPr>
            <a:r>
              <a:rPr lang="en-US" sz="1200">
                <a:latin typeface="Arial" charset="0"/>
              </a:rPr>
              <a:t>Mental Health Services</a:t>
            </a:r>
            <a:endParaRPr lang="en-US" sz="1200"/>
          </a:p>
        </p:txBody>
      </p:sp>
      <p:sp>
        <p:nvSpPr>
          <p:cNvPr id="209" name="Line 94"/>
          <p:cNvSpPr>
            <a:spLocks noChangeShapeType="1"/>
          </p:cNvSpPr>
          <p:nvPr/>
        </p:nvSpPr>
        <p:spPr bwMode="auto">
          <a:xfrm flipH="1" flipV="1">
            <a:off x="3429000" y="3200400"/>
            <a:ext cx="762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0" name="Line 95"/>
          <p:cNvSpPr>
            <a:spLocks noChangeShapeType="1"/>
          </p:cNvSpPr>
          <p:nvPr/>
        </p:nvSpPr>
        <p:spPr bwMode="auto">
          <a:xfrm flipH="1" flipV="1">
            <a:off x="3581400" y="3200400"/>
            <a:ext cx="762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1" name="AutoShape 96"/>
          <p:cNvSpPr>
            <a:spLocks noChangeArrowheads="1"/>
          </p:cNvSpPr>
          <p:nvPr/>
        </p:nvSpPr>
        <p:spPr bwMode="auto">
          <a:xfrm>
            <a:off x="2743200" y="2819400"/>
            <a:ext cx="1295400" cy="38100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12" name="Line 97"/>
          <p:cNvSpPr>
            <a:spLocks noChangeShapeType="1"/>
          </p:cNvSpPr>
          <p:nvPr/>
        </p:nvSpPr>
        <p:spPr bwMode="auto">
          <a:xfrm>
            <a:off x="2819400" y="2819400"/>
            <a:ext cx="114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3" name="Line 98"/>
          <p:cNvSpPr>
            <a:spLocks noChangeShapeType="1"/>
          </p:cNvSpPr>
          <p:nvPr/>
        </p:nvSpPr>
        <p:spPr bwMode="auto">
          <a:xfrm>
            <a:off x="2819400" y="3200400"/>
            <a:ext cx="60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4" name="Line 99"/>
          <p:cNvSpPr>
            <a:spLocks noChangeShapeType="1"/>
          </p:cNvSpPr>
          <p:nvPr/>
        </p:nvSpPr>
        <p:spPr bwMode="auto">
          <a:xfrm>
            <a:off x="3581400" y="32004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5" name="Text Box 100"/>
          <p:cNvSpPr txBox="1">
            <a:spLocks noChangeArrowheads="1"/>
          </p:cNvSpPr>
          <p:nvPr/>
        </p:nvSpPr>
        <p:spPr bwMode="auto">
          <a:xfrm>
            <a:off x="2667000" y="2819402"/>
            <a:ext cx="13716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80000"/>
              </a:lnSpc>
              <a:spcBef>
                <a:spcPct val="50000"/>
              </a:spcBef>
            </a:pPr>
            <a:r>
              <a:rPr lang="en-US" sz="1200">
                <a:latin typeface="Arial" charset="0"/>
              </a:rPr>
              <a:t>Juvenile Court Services</a:t>
            </a:r>
            <a:endParaRPr lang="en-US" sz="1200"/>
          </a:p>
        </p:txBody>
      </p:sp>
      <p:sp>
        <p:nvSpPr>
          <p:cNvPr id="216" name="Line 101"/>
          <p:cNvSpPr>
            <a:spLocks noChangeShapeType="1"/>
          </p:cNvSpPr>
          <p:nvPr/>
        </p:nvSpPr>
        <p:spPr bwMode="auto">
          <a:xfrm>
            <a:off x="3733800" y="2286000"/>
            <a:ext cx="1295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17" name="AutoShape 102"/>
          <p:cNvSpPr>
            <a:spLocks noChangeArrowheads="1"/>
          </p:cNvSpPr>
          <p:nvPr/>
        </p:nvSpPr>
        <p:spPr bwMode="auto">
          <a:xfrm>
            <a:off x="2514600" y="1676400"/>
            <a:ext cx="1219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18" name="Text Box 103"/>
          <p:cNvSpPr txBox="1">
            <a:spLocks noChangeArrowheads="1"/>
          </p:cNvSpPr>
          <p:nvPr/>
        </p:nvSpPr>
        <p:spPr bwMode="auto">
          <a:xfrm>
            <a:off x="2438400" y="1828802"/>
            <a:ext cx="13716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90000"/>
              </a:lnSpc>
              <a:spcBef>
                <a:spcPct val="50000"/>
              </a:spcBef>
            </a:pPr>
            <a:r>
              <a:rPr lang="en-US" sz="1200">
                <a:latin typeface="Arial" charset="0"/>
              </a:rPr>
              <a:t>Violence &amp; Crime Prevention</a:t>
            </a:r>
            <a:endParaRPr lang="en-US" sz="1200"/>
          </a:p>
        </p:txBody>
      </p:sp>
      <p:sp>
        <p:nvSpPr>
          <p:cNvPr id="219" name="Text Box 104"/>
          <p:cNvSpPr txBox="1">
            <a:spLocks noChangeArrowheads="1"/>
          </p:cNvSpPr>
          <p:nvPr/>
        </p:nvSpPr>
        <p:spPr bwMode="auto">
          <a:xfrm>
            <a:off x="5181600" y="2895602"/>
            <a:ext cx="2057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3600" b="1"/>
              <a:t>School</a:t>
            </a:r>
            <a:endParaRPr lang="en-US"/>
          </a:p>
        </p:txBody>
      </p:sp>
      <p:sp>
        <p:nvSpPr>
          <p:cNvPr id="220" name="Line 107"/>
          <p:cNvSpPr>
            <a:spLocks noChangeShapeType="1"/>
          </p:cNvSpPr>
          <p:nvPr/>
        </p:nvSpPr>
        <p:spPr bwMode="auto">
          <a:xfrm flipH="1">
            <a:off x="7315200" y="22098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1" name="Line 108"/>
          <p:cNvSpPr>
            <a:spLocks noChangeShapeType="1"/>
          </p:cNvSpPr>
          <p:nvPr/>
        </p:nvSpPr>
        <p:spPr bwMode="auto">
          <a:xfrm>
            <a:off x="4572000" y="24384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2" name="Line 109"/>
          <p:cNvSpPr>
            <a:spLocks noChangeShapeType="1"/>
          </p:cNvSpPr>
          <p:nvPr/>
        </p:nvSpPr>
        <p:spPr bwMode="auto">
          <a:xfrm flipV="1">
            <a:off x="4495800" y="34290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3" name="Line 111"/>
          <p:cNvSpPr>
            <a:spLocks noChangeShapeType="1"/>
          </p:cNvSpPr>
          <p:nvPr/>
        </p:nvSpPr>
        <p:spPr bwMode="auto">
          <a:xfrm>
            <a:off x="6781800" y="39624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4" name="AutoShape 112"/>
          <p:cNvSpPr>
            <a:spLocks/>
          </p:cNvSpPr>
          <p:nvPr/>
        </p:nvSpPr>
        <p:spPr bwMode="auto">
          <a:xfrm>
            <a:off x="6705600" y="3962400"/>
            <a:ext cx="76200" cy="304800"/>
          </a:xfrm>
          <a:prstGeom prst="leftBracket">
            <a:avLst>
              <a:gd name="adj" fmla="val 333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25" name="AutoShape 113"/>
          <p:cNvSpPr>
            <a:spLocks/>
          </p:cNvSpPr>
          <p:nvPr/>
        </p:nvSpPr>
        <p:spPr bwMode="auto">
          <a:xfrm>
            <a:off x="7823200" y="4000500"/>
            <a:ext cx="101600" cy="285751"/>
          </a:xfrm>
          <a:prstGeom prst="rightBracket">
            <a:avLst>
              <a:gd name="adj" fmla="val 2343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26" name="Line 114"/>
          <p:cNvSpPr>
            <a:spLocks noChangeShapeType="1"/>
          </p:cNvSpPr>
          <p:nvPr/>
        </p:nvSpPr>
        <p:spPr bwMode="auto">
          <a:xfrm>
            <a:off x="6781800" y="4267200"/>
            <a:ext cx="1041400" cy="190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7" name="Line 115"/>
          <p:cNvSpPr>
            <a:spLocks noChangeShapeType="1"/>
          </p:cNvSpPr>
          <p:nvPr/>
        </p:nvSpPr>
        <p:spPr bwMode="auto">
          <a:xfrm>
            <a:off x="7315200" y="3962401"/>
            <a:ext cx="508000" cy="38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8" tIns="45719" rIns="91438" bIns="45719" anchor="ctr"/>
          <a:lstStyle/>
          <a:p>
            <a:endParaRPr lang="en-US"/>
          </a:p>
        </p:txBody>
      </p:sp>
      <p:sp>
        <p:nvSpPr>
          <p:cNvPr id="228" name="AutoShape 116"/>
          <p:cNvSpPr>
            <a:spLocks/>
          </p:cNvSpPr>
          <p:nvPr/>
        </p:nvSpPr>
        <p:spPr bwMode="auto">
          <a:xfrm>
            <a:off x="4495800" y="2133600"/>
            <a:ext cx="76200" cy="304800"/>
          </a:xfrm>
          <a:prstGeom prst="leftBracket">
            <a:avLst>
              <a:gd name="adj" fmla="val 333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29" name="AutoShape 117"/>
          <p:cNvSpPr>
            <a:spLocks/>
          </p:cNvSpPr>
          <p:nvPr/>
        </p:nvSpPr>
        <p:spPr bwMode="auto">
          <a:xfrm>
            <a:off x="5486400" y="2133600"/>
            <a:ext cx="152400" cy="304800"/>
          </a:xfrm>
          <a:prstGeom prst="rightBracke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30" name="AutoShape 118"/>
          <p:cNvSpPr>
            <a:spLocks/>
          </p:cNvSpPr>
          <p:nvPr/>
        </p:nvSpPr>
        <p:spPr bwMode="auto">
          <a:xfrm>
            <a:off x="5105400" y="1447800"/>
            <a:ext cx="76200" cy="304800"/>
          </a:xfrm>
          <a:prstGeom prst="rightBracket">
            <a:avLst>
              <a:gd name="adj" fmla="val 333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31" name="AutoShape 119"/>
          <p:cNvSpPr>
            <a:spLocks/>
          </p:cNvSpPr>
          <p:nvPr/>
        </p:nvSpPr>
        <p:spPr bwMode="auto">
          <a:xfrm>
            <a:off x="3810000" y="1447800"/>
            <a:ext cx="76200" cy="304800"/>
          </a:xfrm>
          <a:prstGeom prst="leftBracket">
            <a:avLst>
              <a:gd name="adj" fmla="val 333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32" name="AutoShape 80"/>
          <p:cNvSpPr>
            <a:spLocks noChangeArrowheads="1"/>
          </p:cNvSpPr>
          <p:nvPr/>
        </p:nvSpPr>
        <p:spPr bwMode="auto">
          <a:xfrm>
            <a:off x="3352800" y="5638800"/>
            <a:ext cx="13716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8" tIns="45719" rIns="91438" bIns="45719" anchor="ctr"/>
          <a:lstStyle/>
          <a:p>
            <a:endParaRPr lang="en-US"/>
          </a:p>
        </p:txBody>
      </p:sp>
      <p:sp>
        <p:nvSpPr>
          <p:cNvPr id="233" name="Text Box 105"/>
          <p:cNvSpPr txBox="1">
            <a:spLocks noChangeArrowheads="1"/>
          </p:cNvSpPr>
          <p:nvPr/>
        </p:nvSpPr>
        <p:spPr bwMode="auto">
          <a:xfrm>
            <a:off x="9931400" y="197705"/>
            <a:ext cx="2260600" cy="83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1600" b="1" i="1" dirty="0">
                <a:solidFill>
                  <a:schemeClr val="accent2"/>
                </a:solidFill>
                <a:latin typeface="Arial" charset="0"/>
              </a:rPr>
              <a:t>Which of these addresses' barriers to student learning?</a:t>
            </a:r>
            <a:endParaRPr lang="en-US" sz="1600" b="1" dirty="0">
              <a:solidFill>
                <a:schemeClr val="accent2"/>
              </a:solidFill>
            </a:endParaRPr>
          </a:p>
        </p:txBody>
      </p:sp>
      <p:sp>
        <p:nvSpPr>
          <p:cNvPr id="234" name="Text Box 106"/>
          <p:cNvSpPr txBox="1">
            <a:spLocks noChangeArrowheads="1"/>
          </p:cNvSpPr>
          <p:nvPr/>
        </p:nvSpPr>
        <p:spPr bwMode="auto">
          <a:xfrm>
            <a:off x="4920803" y="6172201"/>
            <a:ext cx="868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dirty="0">
                <a:latin typeface="Arial" charset="0"/>
              </a:rPr>
              <a:t>Adapted from: </a:t>
            </a:r>
            <a:r>
              <a:rPr lang="en-US" sz="1200" i="1" dirty="0">
                <a:latin typeface="Arial" charset="0"/>
              </a:rPr>
              <a:t>Health is Academic: A guide to Coordinated School Health Programs</a:t>
            </a:r>
            <a:r>
              <a:rPr lang="en-US" sz="1200" dirty="0">
                <a:latin typeface="Arial" charset="0"/>
              </a:rPr>
              <a:t> (1998).</a:t>
            </a:r>
          </a:p>
          <a:p>
            <a:r>
              <a:rPr lang="en-US" sz="1200" dirty="0">
                <a:latin typeface="Arial" charset="0"/>
              </a:rPr>
              <a:t>Edited by E. Marx &amp; S.F. </a:t>
            </a:r>
            <a:r>
              <a:rPr lang="en-US" sz="1200" dirty="0" err="1">
                <a:latin typeface="Arial" charset="0"/>
              </a:rPr>
              <a:t>Wooley</a:t>
            </a:r>
            <a:r>
              <a:rPr lang="en-US" sz="1200" dirty="0">
                <a:latin typeface="Arial" charset="0"/>
              </a:rPr>
              <a:t> with D. Northrop. New York: Teachers College Press.</a:t>
            </a:r>
            <a:endParaRPr lang="en-US" sz="1200" dirty="0"/>
          </a:p>
        </p:txBody>
      </p:sp>
    </p:spTree>
    <p:extLst>
      <p:ext uri="{BB962C8B-B14F-4D97-AF65-F5344CB8AC3E}">
        <p14:creationId xmlns:p14="http://schemas.microsoft.com/office/powerpoint/2010/main" val="93815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291" y="284436"/>
            <a:ext cx="8381260" cy="917568"/>
          </a:xfrm>
        </p:spPr>
        <p:txBody>
          <a:bodyPr>
            <a:normAutofit fontScale="90000"/>
          </a:bodyPr>
          <a:lstStyle/>
          <a:p>
            <a:r>
              <a:rPr lang="en-US" sz="3600" b="1" dirty="0">
                <a:solidFill>
                  <a:schemeClr val="accent2"/>
                </a:solidFill>
              </a:rPr>
              <a:t>ACHIEVEMENT AND MENTAL HEALTH </a:t>
            </a:r>
          </a:p>
        </p:txBody>
      </p:sp>
      <p:pic>
        <p:nvPicPr>
          <p:cNvPr id="8" name="Picture 3" descr="C:\Documents and Settings\ecappella\Local Settings\Temporary Internet Files\Content.IE5\PXT25HA5\MCj03526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6261" y="530234"/>
            <a:ext cx="1323871" cy="114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Oval 3"/>
          <p:cNvSpPr>
            <a:spLocks noChangeArrowheads="1"/>
          </p:cNvSpPr>
          <p:nvPr/>
        </p:nvSpPr>
        <p:spPr bwMode="auto">
          <a:xfrm>
            <a:off x="1828800" y="1669647"/>
            <a:ext cx="3886200" cy="3276600"/>
          </a:xfrm>
          <a:prstGeom prst="ellipse">
            <a:avLst/>
          </a:prstGeom>
          <a:solidFill>
            <a:srgbClr val="CCFFCC"/>
          </a:solidFill>
          <a:ln w="9525">
            <a:noFill/>
            <a:round/>
            <a:headEnd/>
            <a:tailEnd/>
          </a:ln>
          <a:effectLst/>
        </p:spPr>
        <p:txBody>
          <a:bodyPr wrap="none" lIns="91438" tIns="45719" rIns="91438" bIns="45719" anchor="ctr"/>
          <a:lstStyle/>
          <a:p>
            <a:pPr>
              <a:defRPr/>
            </a:pPr>
            <a:endParaRPr lang="en-US">
              <a:ea typeface="ＭＳ Ｐゴシック" charset="0"/>
              <a:cs typeface="ＭＳ Ｐゴシック" charset="0"/>
            </a:endParaRPr>
          </a:p>
        </p:txBody>
      </p:sp>
      <p:sp>
        <p:nvSpPr>
          <p:cNvPr id="22" name="Text Box 5"/>
          <p:cNvSpPr txBox="1">
            <a:spLocks noChangeArrowheads="1"/>
          </p:cNvSpPr>
          <p:nvPr/>
        </p:nvSpPr>
        <p:spPr bwMode="auto">
          <a:xfrm>
            <a:off x="2057400" y="2133601"/>
            <a:ext cx="3505200" cy="235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ts val="600"/>
              </a:spcBef>
            </a:pPr>
            <a:r>
              <a:rPr lang="en-US" sz="3500" b="1" dirty="0">
                <a:solidFill>
                  <a:srgbClr val="000000"/>
                </a:solidFill>
                <a:latin typeface="Calibri" charset="0"/>
              </a:rPr>
              <a:t>Achievement</a:t>
            </a:r>
          </a:p>
          <a:p>
            <a:pPr algn="ctr" eaLnBrk="1" hangingPunct="1">
              <a:spcBef>
                <a:spcPts val="600"/>
              </a:spcBef>
            </a:pPr>
            <a:r>
              <a:rPr lang="en-US" sz="2300" b="1" dirty="0">
                <a:solidFill>
                  <a:srgbClr val="002060"/>
                </a:solidFill>
                <a:latin typeface="Calibri" charset="0"/>
              </a:rPr>
              <a:t>Test scores</a:t>
            </a:r>
          </a:p>
          <a:p>
            <a:pPr algn="ctr" eaLnBrk="1" hangingPunct="1">
              <a:spcBef>
                <a:spcPts val="600"/>
              </a:spcBef>
            </a:pPr>
            <a:r>
              <a:rPr lang="en-US" sz="2300" b="1" dirty="0">
                <a:solidFill>
                  <a:srgbClr val="002060"/>
                </a:solidFill>
                <a:latin typeface="Calibri" charset="0"/>
              </a:rPr>
              <a:t>Grades</a:t>
            </a:r>
          </a:p>
          <a:p>
            <a:pPr algn="ctr" eaLnBrk="1" hangingPunct="1">
              <a:spcBef>
                <a:spcPts val="600"/>
              </a:spcBef>
            </a:pPr>
            <a:r>
              <a:rPr lang="en-US" sz="2300" b="1" dirty="0">
                <a:solidFill>
                  <a:srgbClr val="002060"/>
                </a:solidFill>
                <a:latin typeface="Calibri" charset="0"/>
              </a:rPr>
              <a:t>Productivity</a:t>
            </a:r>
          </a:p>
          <a:p>
            <a:pPr algn="ctr" eaLnBrk="1" hangingPunct="1">
              <a:spcBef>
                <a:spcPts val="600"/>
              </a:spcBef>
            </a:pPr>
            <a:r>
              <a:rPr lang="en-US" sz="2300" b="1" dirty="0">
                <a:solidFill>
                  <a:srgbClr val="002060"/>
                </a:solidFill>
                <a:latin typeface="Calibri" charset="0"/>
              </a:rPr>
              <a:t>Time on task</a:t>
            </a:r>
          </a:p>
        </p:txBody>
      </p:sp>
      <p:sp>
        <p:nvSpPr>
          <p:cNvPr id="23" name="Oval 8"/>
          <p:cNvSpPr>
            <a:spLocks noChangeArrowheads="1"/>
          </p:cNvSpPr>
          <p:nvPr/>
        </p:nvSpPr>
        <p:spPr bwMode="auto">
          <a:xfrm>
            <a:off x="6705600" y="1679568"/>
            <a:ext cx="3733800" cy="3352800"/>
          </a:xfrm>
          <a:prstGeom prst="ellipse">
            <a:avLst/>
          </a:prstGeom>
          <a:solidFill>
            <a:srgbClr val="EBE234"/>
          </a:solidFill>
          <a:ln w="9525">
            <a:noFill/>
            <a:round/>
            <a:headEnd/>
            <a:tailEnd/>
          </a:ln>
        </p:spPr>
        <p:txBody>
          <a:bodyPr wrap="none" lIns="91438" tIns="45719" rIns="91438" bIns="45719" anchor="ctr"/>
          <a:lstStyle/>
          <a:p>
            <a:pPr>
              <a:defRPr/>
            </a:pPr>
            <a:endParaRPr lang="en-US">
              <a:latin typeface="Calibri" pitchFamily="34" charset="0"/>
              <a:ea typeface="ＭＳ Ｐゴシック" charset="0"/>
              <a:cs typeface="ＭＳ Ｐゴシック" charset="0"/>
            </a:endParaRPr>
          </a:p>
        </p:txBody>
      </p:sp>
      <p:sp>
        <p:nvSpPr>
          <p:cNvPr id="24" name="Text Box 10"/>
          <p:cNvSpPr txBox="1">
            <a:spLocks noChangeArrowheads="1"/>
          </p:cNvSpPr>
          <p:nvPr/>
        </p:nvSpPr>
        <p:spPr bwMode="auto">
          <a:xfrm>
            <a:off x="6781800" y="2209801"/>
            <a:ext cx="3581400" cy="235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ts val="600"/>
              </a:spcBef>
            </a:pPr>
            <a:r>
              <a:rPr lang="en-US" sz="3500" b="1" dirty="0">
                <a:solidFill>
                  <a:srgbClr val="000000"/>
                </a:solidFill>
                <a:latin typeface="Calibri" charset="0"/>
              </a:rPr>
              <a:t>Mental Health</a:t>
            </a:r>
          </a:p>
          <a:p>
            <a:pPr algn="ctr" eaLnBrk="1" hangingPunct="1">
              <a:spcBef>
                <a:spcPts val="600"/>
              </a:spcBef>
            </a:pPr>
            <a:r>
              <a:rPr lang="en-US" sz="2300" b="1" dirty="0">
                <a:solidFill>
                  <a:srgbClr val="002060"/>
                </a:solidFill>
                <a:latin typeface="Calibri" charset="0"/>
              </a:rPr>
              <a:t>Emotion regulation</a:t>
            </a:r>
          </a:p>
          <a:p>
            <a:pPr algn="ctr" eaLnBrk="1" hangingPunct="1">
              <a:spcBef>
                <a:spcPts val="600"/>
              </a:spcBef>
            </a:pPr>
            <a:r>
              <a:rPr lang="en-US" sz="2300" b="1" dirty="0">
                <a:solidFill>
                  <a:srgbClr val="002060"/>
                </a:solidFill>
                <a:latin typeface="Calibri" charset="0"/>
              </a:rPr>
              <a:t>Social competence</a:t>
            </a:r>
          </a:p>
          <a:p>
            <a:pPr algn="ctr" eaLnBrk="1" hangingPunct="1">
              <a:spcBef>
                <a:spcPts val="600"/>
              </a:spcBef>
            </a:pPr>
            <a:r>
              <a:rPr lang="en-US" sz="2300" b="1" dirty="0">
                <a:solidFill>
                  <a:srgbClr val="002060"/>
                </a:solidFill>
                <a:latin typeface="Calibri" charset="0"/>
              </a:rPr>
              <a:t>Relationships</a:t>
            </a:r>
          </a:p>
          <a:p>
            <a:pPr algn="ctr" eaLnBrk="1" hangingPunct="1">
              <a:spcBef>
                <a:spcPts val="600"/>
              </a:spcBef>
            </a:pPr>
            <a:r>
              <a:rPr lang="en-US" sz="2300" b="1" dirty="0">
                <a:solidFill>
                  <a:srgbClr val="002060"/>
                </a:solidFill>
                <a:latin typeface="Calibri" charset="0"/>
              </a:rPr>
              <a:t>Adaptation/coping</a:t>
            </a:r>
          </a:p>
        </p:txBody>
      </p:sp>
      <p:sp>
        <p:nvSpPr>
          <p:cNvPr id="25" name="Rounded Rectangle 24"/>
          <p:cNvSpPr/>
          <p:nvPr/>
        </p:nvSpPr>
        <p:spPr>
          <a:xfrm>
            <a:off x="4267200" y="5300652"/>
            <a:ext cx="3886200" cy="685800"/>
          </a:xfrm>
          <a:prstGeom prst="roundRect">
            <a:avLst/>
          </a:prstGeom>
          <a:solidFill>
            <a:srgbClr val="FFB9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2800" b="1" dirty="0">
                <a:solidFill>
                  <a:srgbClr val="000000"/>
                </a:solidFill>
              </a:rPr>
              <a:t>Success in School</a:t>
            </a:r>
          </a:p>
        </p:txBody>
      </p:sp>
      <p:sp>
        <p:nvSpPr>
          <p:cNvPr id="26" name="Left-Right Arrow 25"/>
          <p:cNvSpPr/>
          <p:nvPr/>
        </p:nvSpPr>
        <p:spPr>
          <a:xfrm>
            <a:off x="5715000" y="3200400"/>
            <a:ext cx="990600" cy="22860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27" name="Down Arrow 26"/>
          <p:cNvSpPr/>
          <p:nvPr/>
        </p:nvSpPr>
        <p:spPr>
          <a:xfrm>
            <a:off x="4495800" y="4843452"/>
            <a:ext cx="2286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28" name="Down Arrow 27"/>
          <p:cNvSpPr/>
          <p:nvPr/>
        </p:nvSpPr>
        <p:spPr>
          <a:xfrm>
            <a:off x="7467600" y="4843452"/>
            <a:ext cx="2286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29" name="TextBox 28"/>
          <p:cNvSpPr txBox="1"/>
          <p:nvPr/>
        </p:nvSpPr>
        <p:spPr>
          <a:xfrm>
            <a:off x="1905000" y="5562601"/>
            <a:ext cx="1676400" cy="384719"/>
          </a:xfrm>
          <a:prstGeom prst="rect">
            <a:avLst/>
          </a:prstGeom>
          <a:noFill/>
        </p:spPr>
        <p:txBody>
          <a:bodyPr lIns="91438" tIns="45719" rIns="91438" bIns="45719">
            <a:spAutoFit/>
          </a:bodyPr>
          <a:lstStyle/>
          <a:p>
            <a:pPr algn="ctr">
              <a:defRPr/>
            </a:pPr>
            <a:r>
              <a:rPr lang="en-US" b="1" cap="small" dirty="0">
                <a:ea typeface="ＭＳ Ｐゴシック" charset="0"/>
                <a:cs typeface="ＭＳ Ｐゴシック" charset="0"/>
              </a:rPr>
              <a:t>Clinicians</a:t>
            </a:r>
          </a:p>
        </p:txBody>
      </p:sp>
      <p:sp>
        <p:nvSpPr>
          <p:cNvPr id="30" name="TextBox 29"/>
          <p:cNvSpPr txBox="1"/>
          <p:nvPr/>
        </p:nvSpPr>
        <p:spPr>
          <a:xfrm>
            <a:off x="8458200" y="5562601"/>
            <a:ext cx="1676400" cy="384719"/>
          </a:xfrm>
          <a:prstGeom prst="rect">
            <a:avLst/>
          </a:prstGeom>
          <a:noFill/>
        </p:spPr>
        <p:txBody>
          <a:bodyPr lIns="91438" tIns="45719" rIns="91438" bIns="45719">
            <a:spAutoFit/>
          </a:bodyPr>
          <a:lstStyle/>
          <a:p>
            <a:pPr algn="ctr">
              <a:defRPr/>
            </a:pPr>
            <a:r>
              <a:rPr lang="en-US" b="1" cap="small" dirty="0">
                <a:ea typeface="ＭＳ Ｐゴシック" charset="0"/>
                <a:cs typeface="ＭＳ Ｐゴシック" charset="0"/>
              </a:rPr>
              <a:t>Teachers</a:t>
            </a:r>
          </a:p>
        </p:txBody>
      </p:sp>
    </p:spTree>
    <p:extLst>
      <p:ext uri="{BB962C8B-B14F-4D97-AF65-F5344CB8AC3E}">
        <p14:creationId xmlns:p14="http://schemas.microsoft.com/office/powerpoint/2010/main" val="31124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6" grpId="0" animBg="1"/>
      <p:bldP spid="27" grpId="0" animBg="1"/>
      <p:bldP spid="28"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LMHTTC template" id="{7971B6FD-45CE-479A-8395-BE986C6D71A5}" vid="{DE42ED44-A919-4E64-897B-B9DB18B9C2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1794</TotalTime>
  <Words>9882</Words>
  <Application>Microsoft Office PowerPoint</Application>
  <PresentationFormat>Widescreen</PresentationFormat>
  <Paragraphs>725</Paragraphs>
  <Slides>36</Slides>
  <Notes>36</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Aharoni</vt:lpstr>
      <vt:lpstr>Arial</vt:lpstr>
      <vt:lpstr>Calibri</vt:lpstr>
      <vt:lpstr>Calibri Light</vt:lpstr>
      <vt:lpstr>Cambria</vt:lpstr>
      <vt:lpstr>Palatino Linotype</vt:lpstr>
      <vt:lpstr>Rockwell</vt:lpstr>
      <vt:lpstr>Tahoma</vt:lpstr>
      <vt:lpstr>Times New Roman</vt:lpstr>
      <vt:lpstr>Wingdings</vt:lpstr>
      <vt:lpstr>Office Theme</vt:lpstr>
      <vt:lpstr>Clip</vt:lpstr>
      <vt:lpstr>PowerPoint Presentation</vt:lpstr>
      <vt:lpstr>Program Overview</vt:lpstr>
      <vt:lpstr>Program Components</vt:lpstr>
      <vt:lpstr>TODAY’S AGENDA</vt:lpstr>
      <vt:lpstr>Why Mental Health Treatment in Schools?</vt:lpstr>
      <vt:lpstr>MAJOR POINTS</vt:lpstr>
      <vt:lpstr>ADDRESSING BARRIERS TO STUDENT LEARNING</vt:lpstr>
      <vt:lpstr>PowerPoint Presentation</vt:lpstr>
      <vt:lpstr>ACHIEVEMENT AND MENTAL HEALTH </vt:lpstr>
      <vt:lpstr>REFRAME MENTAL HEALTH </vt:lpstr>
      <vt:lpstr>PowerPoint Presentation</vt:lpstr>
      <vt:lpstr>U.S. Department of Education Recommendations – since COVID</vt:lpstr>
      <vt:lpstr>PowerPoint Presentation</vt:lpstr>
      <vt:lpstr>PowerPoint Presentation</vt:lpstr>
      <vt:lpstr>PowerPoint Presentation</vt:lpstr>
      <vt:lpstr>ASSESSMENT</vt:lpstr>
      <vt:lpstr>PowerPoint Presentation</vt:lpstr>
      <vt:lpstr>TREATMENT PLAN</vt:lpstr>
      <vt:lpstr>Partnering Model</vt:lpstr>
      <vt:lpstr>LEARN THE LANGUAGE</vt:lpstr>
      <vt:lpstr>THREE TYPES OF TRUST</vt:lpstr>
      <vt:lpstr>REAL TIME VS. SCHOOL TIME</vt:lpstr>
      <vt:lpstr>KEYS TO EFFECTIVE COMMUNICATION WITH TEACHERS</vt:lpstr>
      <vt:lpstr>KEYS TO EFFECTIVE COMMUNICATION WITH TEACHERS</vt:lpstr>
      <vt:lpstr>KEYS TO EFFECTIVE COMMUNICATION WITH TEACHERS</vt:lpstr>
      <vt:lpstr>KEYS TO EFFECTIVE COMMUNICATION WITH TEACHERS</vt:lpstr>
      <vt:lpstr>PowerPoint Presentation</vt:lpstr>
      <vt:lpstr>PowerPoint Presentation</vt:lpstr>
      <vt:lpstr>KEYS TO EFFECTIVE COMMUNICATION WITH TEACHERS</vt:lpstr>
      <vt:lpstr>KEYS TO EFFECTIVE COMMUNICATION WITH TEACHERS </vt:lpstr>
      <vt:lpstr>JOINT ACTIONS BY SCHOOLS, FAMILIES, AND OTHER COMMUNITY MEMBERS</vt:lpstr>
      <vt:lpstr>CONFLICTS THAT MAY EMERGE WITH SCHOOLS</vt:lpstr>
      <vt:lpstr>PowerPoint Presentation</vt:lpstr>
      <vt:lpstr>PowerPoint Presentation</vt:lpstr>
      <vt:lpstr>Takeaways Part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Board Meeting</dc:title>
  <dc:creator>Francisco Javier Parga</dc:creator>
  <cp:lastModifiedBy>Lisa Perry Hellerstein</cp:lastModifiedBy>
  <cp:revision>118</cp:revision>
  <cp:lastPrinted>2022-03-17T17:33:03Z</cp:lastPrinted>
  <dcterms:created xsi:type="dcterms:W3CDTF">2018-11-26T16:39:03Z</dcterms:created>
  <dcterms:modified xsi:type="dcterms:W3CDTF">2022-03-17T17:42:01Z</dcterms:modified>
</cp:coreProperties>
</file>