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787" r:id="rId6"/>
    <p:sldId id="775" r:id="rId7"/>
    <p:sldId id="797" r:id="rId8"/>
    <p:sldId id="776" r:id="rId9"/>
    <p:sldId id="324" r:id="rId10"/>
    <p:sldId id="258" r:id="rId11"/>
    <p:sldId id="581" r:id="rId12"/>
    <p:sldId id="794" r:id="rId13"/>
    <p:sldId id="792" r:id="rId14"/>
    <p:sldId id="783" r:id="rId15"/>
    <p:sldId id="795" r:id="rId16"/>
    <p:sldId id="798" r:id="rId17"/>
    <p:sldId id="78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9E44D-1C93-4FD1-A6CF-2AB7F0336F78}" v="17" dt="2022-05-23T15:41:02.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74031" autoAdjust="0"/>
  </p:normalViewPr>
  <p:slideViewPr>
    <p:cSldViewPr snapToGrid="0">
      <p:cViewPr varScale="1">
        <p:scale>
          <a:sx n="53" d="100"/>
          <a:sy n="53" d="100"/>
        </p:scale>
        <p:origin x="1458" y="72"/>
      </p:cViewPr>
      <p:guideLst>
        <p:guide orient="horz" pos="2160"/>
        <p:guide pos="3840"/>
      </p:guideLst>
    </p:cSldViewPr>
  </p:slideViewPr>
  <p:notesTextViewPr>
    <p:cViewPr>
      <p:scale>
        <a:sx n="1" d="1"/>
        <a:sy n="1" d="1"/>
      </p:scale>
      <p:origin x="0" y="0"/>
    </p:cViewPr>
  </p:notesTextViewPr>
  <p:sorterViewPr>
    <p:cViewPr>
      <p:scale>
        <a:sx n="163" d="100"/>
        <a:sy n="1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Perry Hellerstein" userId="85bc4e1dc037df29" providerId="LiveId" clId="{3869E44D-1C93-4FD1-A6CF-2AB7F0336F78}"/>
    <pc:docChg chg="undo custSel addSld delSld modSld">
      <pc:chgData name="Lisa Perry Hellerstein" userId="85bc4e1dc037df29" providerId="LiveId" clId="{3869E44D-1C93-4FD1-A6CF-2AB7F0336F78}" dt="2022-05-23T15:41:08.569" v="832" actId="47"/>
      <pc:docMkLst>
        <pc:docMk/>
      </pc:docMkLst>
      <pc:sldChg chg="modNotesTx">
        <pc:chgData name="Lisa Perry Hellerstein" userId="85bc4e1dc037df29" providerId="LiveId" clId="{3869E44D-1C93-4FD1-A6CF-2AB7F0336F78}" dt="2022-05-23T13:41:25.170" v="831" actId="12"/>
        <pc:sldMkLst>
          <pc:docMk/>
          <pc:sldMk cId="4181262891" sldId="776"/>
        </pc:sldMkLst>
      </pc:sldChg>
      <pc:sldChg chg="addSp delSp modSp mod">
        <pc:chgData name="Lisa Perry Hellerstein" userId="85bc4e1dc037df29" providerId="LiveId" clId="{3869E44D-1C93-4FD1-A6CF-2AB7F0336F78}" dt="2022-05-23T13:23:54.856" v="425" actId="113"/>
        <pc:sldMkLst>
          <pc:docMk/>
          <pc:sldMk cId="707130518" sldId="781"/>
        </pc:sldMkLst>
        <pc:spChg chg="mod">
          <ac:chgData name="Lisa Perry Hellerstein" userId="85bc4e1dc037df29" providerId="LiveId" clId="{3869E44D-1C93-4FD1-A6CF-2AB7F0336F78}" dt="2022-05-23T13:23:54.856" v="425" actId="113"/>
          <ac:spMkLst>
            <pc:docMk/>
            <pc:sldMk cId="707130518" sldId="781"/>
            <ac:spMk id="2" creationId="{515C58E9-20DF-4B64-A500-87C8A240D559}"/>
          </ac:spMkLst>
        </pc:spChg>
        <pc:spChg chg="mod">
          <ac:chgData name="Lisa Perry Hellerstein" userId="85bc4e1dc037df29" providerId="LiveId" clId="{3869E44D-1C93-4FD1-A6CF-2AB7F0336F78}" dt="2022-05-23T13:23:41.456" v="423" actId="1076"/>
          <ac:spMkLst>
            <pc:docMk/>
            <pc:sldMk cId="707130518" sldId="781"/>
            <ac:spMk id="3" creationId="{97AA4122-D773-4437-8CEB-56102571DD5B}"/>
          </ac:spMkLst>
        </pc:spChg>
        <pc:spChg chg="add del">
          <ac:chgData name="Lisa Perry Hellerstein" userId="85bc4e1dc037df29" providerId="LiveId" clId="{3869E44D-1C93-4FD1-A6CF-2AB7F0336F78}" dt="2022-05-23T13:18:45.276" v="320" actId="21"/>
          <ac:spMkLst>
            <pc:docMk/>
            <pc:sldMk cId="707130518" sldId="781"/>
            <ac:spMk id="5" creationId="{1BD1F63E-7B65-C9A5-0819-FAC9C0ADD5C5}"/>
          </ac:spMkLst>
        </pc:spChg>
        <pc:spChg chg="add del mod">
          <ac:chgData name="Lisa Perry Hellerstein" userId="85bc4e1dc037df29" providerId="LiveId" clId="{3869E44D-1C93-4FD1-A6CF-2AB7F0336F78}" dt="2022-05-23T13:18:37.767" v="319"/>
          <ac:spMkLst>
            <pc:docMk/>
            <pc:sldMk cId="707130518" sldId="781"/>
            <ac:spMk id="6" creationId="{FD76282B-B016-2678-4B8A-038D8E0BABE3}"/>
          </ac:spMkLst>
        </pc:spChg>
        <pc:spChg chg="add mod">
          <ac:chgData name="Lisa Perry Hellerstein" userId="85bc4e1dc037df29" providerId="LiveId" clId="{3869E44D-1C93-4FD1-A6CF-2AB7F0336F78}" dt="2022-05-23T13:23:26.117" v="421" actId="1076"/>
          <ac:spMkLst>
            <pc:docMk/>
            <pc:sldMk cId="707130518" sldId="781"/>
            <ac:spMk id="10" creationId="{9D298AC4-AF89-4ECE-68ED-4605C1FFB30C}"/>
          </ac:spMkLst>
        </pc:spChg>
      </pc:sldChg>
      <pc:sldChg chg="del">
        <pc:chgData name="Lisa Perry Hellerstein" userId="85bc4e1dc037df29" providerId="LiveId" clId="{3869E44D-1C93-4FD1-A6CF-2AB7F0336F78}" dt="2022-05-23T15:41:08.569" v="832" actId="47"/>
        <pc:sldMkLst>
          <pc:docMk/>
          <pc:sldMk cId="2554559279" sldId="796"/>
        </pc:sldMkLst>
      </pc:sldChg>
      <pc:sldChg chg="modNotesTx">
        <pc:chgData name="Lisa Perry Hellerstein" userId="85bc4e1dc037df29" providerId="LiveId" clId="{3869E44D-1C93-4FD1-A6CF-2AB7F0336F78}" dt="2022-05-22T19:01:36.923" v="308"/>
        <pc:sldMkLst>
          <pc:docMk/>
          <pc:sldMk cId="3600608189" sldId="797"/>
        </pc:sldMkLst>
      </pc:sldChg>
      <pc:sldChg chg="modSp del mod">
        <pc:chgData name="Lisa Perry Hellerstein" userId="85bc4e1dc037df29" providerId="LiveId" clId="{3869E44D-1C93-4FD1-A6CF-2AB7F0336F78}" dt="2022-05-23T13:14:51.904" v="315" actId="2696"/>
        <pc:sldMkLst>
          <pc:docMk/>
          <pc:sldMk cId="3907741633" sldId="798"/>
        </pc:sldMkLst>
        <pc:spChg chg="mod">
          <ac:chgData name="Lisa Perry Hellerstein" userId="85bc4e1dc037df29" providerId="LiveId" clId="{3869E44D-1C93-4FD1-A6CF-2AB7F0336F78}" dt="2022-05-23T13:14:02.507" v="314" actId="6549"/>
          <ac:spMkLst>
            <pc:docMk/>
            <pc:sldMk cId="3907741633" sldId="798"/>
            <ac:spMk id="2" creationId="{35A1D25B-03FF-4982-98AF-DCA1008AB0D5}"/>
          </ac:spMkLst>
        </pc:spChg>
        <pc:spChg chg="mod">
          <ac:chgData name="Lisa Perry Hellerstein" userId="85bc4e1dc037df29" providerId="LiveId" clId="{3869E44D-1C93-4FD1-A6CF-2AB7F0336F78}" dt="2022-05-23T13:13:59.834" v="313" actId="6549"/>
          <ac:spMkLst>
            <pc:docMk/>
            <pc:sldMk cId="3907741633" sldId="798"/>
            <ac:spMk id="3" creationId="{A9E3B3F6-8D62-4E6A-944B-959539A40497}"/>
          </ac:spMkLst>
        </pc:spChg>
      </pc:sldChg>
      <pc:sldChg chg="new del">
        <pc:chgData name="Lisa Perry Hellerstein" userId="85bc4e1dc037df29" providerId="LiveId" clId="{3869E44D-1C93-4FD1-A6CF-2AB7F0336F78}" dt="2022-05-23T13:13:33.115" v="310" actId="680"/>
        <pc:sldMkLst>
          <pc:docMk/>
          <pc:sldMk cId="3951466125" sldId="7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E6BE88-DC5F-49A1-8994-6E5AAA856438}" type="datetimeFigureOut">
              <a:rPr lang="en-US" smtClean="0"/>
              <a:t>5/23/2022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C4F04D-E830-40EE-ACD7-C1E573BDB128}" type="slidenum">
              <a:rPr lang="en-US" smtClean="0"/>
              <a:t>‹#›</a:t>
            </a:fld>
            <a:endParaRPr lang="en-US"/>
          </a:p>
        </p:txBody>
      </p:sp>
    </p:spTree>
    <p:extLst>
      <p:ext uri="{BB962C8B-B14F-4D97-AF65-F5344CB8AC3E}">
        <p14:creationId xmlns:p14="http://schemas.microsoft.com/office/powerpoint/2010/main" val="377803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gepub.com/sites/default/files/upm-binaries/18617_Chapter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Ronda</a:t>
            </a:r>
          </a:p>
          <a:p>
            <a:r>
              <a:rPr lang="en-US" dirty="0"/>
              <a:t>Welcome</a:t>
            </a:r>
          </a:p>
        </p:txBody>
      </p:sp>
      <p:sp>
        <p:nvSpPr>
          <p:cNvPr id="4" name="Slide Number Placeholder 3"/>
          <p:cNvSpPr>
            <a:spLocks noGrp="1"/>
          </p:cNvSpPr>
          <p:nvPr>
            <p:ph type="sldNum" sz="quarter" idx="5"/>
          </p:nvPr>
        </p:nvSpPr>
        <p:spPr/>
        <p:txBody>
          <a:bodyPr/>
          <a:lstStyle/>
          <a:p>
            <a:fld id="{EEC4F04D-E830-40EE-ACD7-C1E573BDB128}" type="slidenum">
              <a:rPr lang="en-US" smtClean="0"/>
              <a:t>1</a:t>
            </a:fld>
            <a:endParaRPr lang="en-US"/>
          </a:p>
        </p:txBody>
      </p:sp>
    </p:spTree>
    <p:extLst>
      <p:ext uri="{BB962C8B-B14F-4D97-AF65-F5344CB8AC3E}">
        <p14:creationId xmlns:p14="http://schemas.microsoft.com/office/powerpoint/2010/main" val="3106467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1040" y="4415792"/>
            <a:ext cx="5608320" cy="4183380"/>
          </a:xfrm>
          <a:prstGeom prst="rect">
            <a:avLst/>
          </a:prstGeom>
        </p:spPr>
        <p:txBody>
          <a:bodyPr/>
          <a:lstStyle/>
          <a:p>
            <a:r>
              <a:rPr lang="en-US" dirty="0">
                <a:latin typeface="Times New Roman" charset="0"/>
                <a:ea typeface="MS PGothic" charset="0"/>
              </a:rPr>
              <a:t>When we work with our clients we want to meet them where they are at; be on the same playing field as they are.  We want to get to know their strengths, weaknesses, coping abilities, emotional range, their success and failures.  We want to know how </a:t>
            </a:r>
            <a:r>
              <a:rPr lang="en-US" b="1" dirty="0">
                <a:latin typeface="Times New Roman" charset="0"/>
                <a:ea typeface="MS PGothic" charset="0"/>
              </a:rPr>
              <a:t>THEY</a:t>
            </a:r>
            <a:r>
              <a:rPr lang="en-US" dirty="0">
                <a:latin typeface="Times New Roman" charset="0"/>
                <a:ea typeface="MS PGothic" charset="0"/>
              </a:rPr>
              <a:t> define the problem.  What has it worked or not; if not, why not..  The same could be said of the </a:t>
            </a:r>
            <a:r>
              <a:rPr lang="en-US" b="1" dirty="0">
                <a:latin typeface="Times New Roman" charset="0"/>
                <a:ea typeface="MS PGothic" charset="0"/>
              </a:rPr>
              <a:t>Schools We Work in.</a:t>
            </a:r>
          </a:p>
          <a:p>
            <a:endParaRPr lang="en-US" dirty="0">
              <a:latin typeface="Times New Roman" charset="0"/>
              <a:ea typeface="MS PGothic" charset="0"/>
            </a:endParaRPr>
          </a:p>
          <a:p>
            <a:endParaRPr lang="en-US" dirty="0">
              <a:latin typeface="Times New Roman" charset="0"/>
              <a:ea typeface="MS PGothic" charset="0"/>
            </a:endParaRPr>
          </a:p>
          <a:p>
            <a:r>
              <a:rPr lang="en-US" dirty="0">
                <a:latin typeface="Times New Roman" charset="0"/>
                <a:ea typeface="MS PGothic" charset="0"/>
              </a:rPr>
              <a:t>The first phase is the </a:t>
            </a:r>
            <a:r>
              <a:rPr lang="en-US" b="1" u="sng" dirty="0">
                <a:latin typeface="Times New Roman" charset="0"/>
                <a:ea typeface="MS PGothic" charset="0"/>
              </a:rPr>
              <a:t>Presenting Problem: </a:t>
            </a:r>
            <a:r>
              <a:rPr lang="en-US" dirty="0">
                <a:ea typeface="MS PGothic" charset="0"/>
                <a:cs typeface="MS PGothic" charset="0"/>
              </a:rPr>
              <a:t>Like any client you initially meet, Each school has its own </a:t>
            </a:r>
            <a:r>
              <a:rPr lang="en-US" dirty="0">
                <a:latin typeface="Arial" charset="0"/>
                <a:ea typeface="MS PGothic" charset="0"/>
              </a:rPr>
              <a:t>the reason why the  person is receiving your services. It’s always important to get their sense of he problem, their exact words as you want to start where the client is.</a:t>
            </a:r>
          </a:p>
          <a:p>
            <a:endParaRPr lang="en-US" dirty="0">
              <a:latin typeface="Arial" charset="0"/>
              <a:ea typeface="MS PGothic" charset="0"/>
            </a:endParaRPr>
          </a:p>
          <a:p>
            <a:r>
              <a:rPr lang="en-US" dirty="0">
                <a:latin typeface="Arial" charset="0"/>
                <a:ea typeface="MS PGothic" charset="0"/>
              </a:rPr>
              <a:t>The same goes for the schools: you want to know what the problems are.  Why they think you were asked to meet with them? What is the urgent need to meet and decide on mental health issues? How do each of the stakeholders view the problem?</a:t>
            </a:r>
          </a:p>
          <a:p>
            <a:endParaRPr lang="en-US" dirty="0">
              <a:latin typeface="Arial" charset="0"/>
              <a:ea typeface="MS PGothic" charset="0"/>
            </a:endParaRPr>
          </a:p>
          <a:p>
            <a:endParaRPr lang="en-US" dirty="0">
              <a:latin typeface="Arial" charset="0"/>
              <a:ea typeface="MS PGothic" charset="0"/>
            </a:endParaRPr>
          </a:p>
          <a:p>
            <a:pPr lvl="1"/>
            <a:r>
              <a:rPr lang="en-US" dirty="0">
                <a:latin typeface="Arial" charset="0"/>
                <a:ea typeface="MS PGothic" charset="0"/>
              </a:rPr>
              <a:t>As clinicians we sometimes get the presenting problem handed to us in the form of a record or file. The PP is the reason why the  person is receiving your services. It’s always important to get their sense of he problem, their exact words as you want to start where the client is.</a:t>
            </a:r>
          </a:p>
          <a:p>
            <a:pPr lvl="1"/>
            <a:endParaRPr lang="en-US" dirty="0">
              <a:latin typeface="Arial" charset="0"/>
              <a:ea typeface="MS PGothic" charset="0"/>
            </a:endParaRPr>
          </a:p>
          <a:p>
            <a:pPr lvl="1"/>
            <a:r>
              <a:rPr lang="en-US" dirty="0">
                <a:latin typeface="Arial" charset="0"/>
                <a:ea typeface="MS PGothic" charset="0"/>
              </a:rPr>
              <a:t>The same goes for the schools: you want to get tie take on what the problems are.  Why they think you were asked to meet with them? What is the urgent need to meet and decide on mental health issues? How do each of the stakeholders view the problem?</a:t>
            </a:r>
          </a:p>
          <a:p>
            <a:pPr lvl="1"/>
            <a:r>
              <a:rPr lang="en-US" dirty="0">
                <a:latin typeface="Arial" charset="0"/>
                <a:ea typeface="MS PGothic" charset="0"/>
              </a:rPr>
              <a:t>School Support Team: Ask principal to meet with whomever they consider school support staff.  Sometimes it’s one other person, sometimes it’s 15 people.</a:t>
            </a:r>
          </a:p>
          <a:p>
            <a:pPr lvl="1"/>
            <a:r>
              <a:rPr lang="en-US" dirty="0">
                <a:latin typeface="Arial" charset="0"/>
                <a:ea typeface="MS PGothic" charset="0"/>
              </a:rPr>
              <a:t>Leverage what they have</a:t>
            </a:r>
          </a:p>
          <a:p>
            <a:pPr lvl="1"/>
            <a:endParaRPr lang="en-US" dirty="0">
              <a:latin typeface="Arial" charset="0"/>
              <a:ea typeface="MS PGothic" charset="0"/>
            </a:endParaRPr>
          </a:p>
          <a:p>
            <a:pPr lvl="1"/>
            <a:r>
              <a:rPr lang="en-US" dirty="0">
                <a:latin typeface="Arial" charset="0"/>
                <a:ea typeface="MS PGothic" charset="0"/>
              </a:rPr>
              <a:t>You want to begin to do a Gaps Map of services: what they have; what they don’t have; What they think they need and what they truly need.  This takes us into the next slide…..</a:t>
            </a:r>
          </a:p>
          <a:p>
            <a:pPr marL="161747"/>
            <a:r>
              <a:rPr lang="en-US" dirty="0"/>
              <a:t>Audience: </a:t>
            </a:r>
          </a:p>
          <a:p>
            <a:pPr marL="161747" defTabSz="912859">
              <a:buClr>
                <a:srgbClr val="000000"/>
              </a:buClr>
              <a:defRPr/>
            </a:pPr>
            <a:r>
              <a:rPr lang="en-US" dirty="0"/>
              <a:t>Longer presentations. Most appropriate</a:t>
            </a:r>
            <a:r>
              <a:rPr lang="en-US" baseline="0" dirty="0"/>
              <a:t> for school-based or school-facing staff: P</a:t>
            </a:r>
            <a:r>
              <a:rPr lang="en-US" dirty="0"/>
              <a:t>rovider orientations,</a:t>
            </a:r>
            <a:r>
              <a:rPr lang="en-US" baseline="0" dirty="0"/>
              <a:t> Consultant and Manager orientations (within SMH)</a:t>
            </a:r>
            <a:endParaRPr lang="en-US" dirty="0"/>
          </a:p>
          <a:p>
            <a:pPr marL="161747"/>
            <a:endParaRPr lang="en-US" dirty="0"/>
          </a:p>
          <a:p>
            <a:pPr marL="161747"/>
            <a:r>
              <a:rPr lang="en-US" dirty="0"/>
              <a:t>Talking points:</a:t>
            </a:r>
          </a:p>
          <a:p>
            <a:pPr marL="161747"/>
            <a:r>
              <a:rPr lang="en-US" dirty="0"/>
              <a:t>Schools have their own culture and</a:t>
            </a:r>
            <a:r>
              <a:rPr lang="en-US" baseline="0" dirty="0"/>
              <a:t> style of leadership. As with clients who are individual people, schools will be reached most effectively if programs can find a way to work within their existing culture and framework. Changes can be made, but it should be applicable to the school’s culture. </a:t>
            </a:r>
          </a:p>
          <a:p>
            <a:pPr marL="161747"/>
            <a:endParaRPr lang="en-US" baseline="0" dirty="0"/>
          </a:p>
          <a:p>
            <a:pPr marL="161747"/>
            <a:r>
              <a:rPr lang="en-US" baseline="0" dirty="0"/>
              <a:t>References:</a:t>
            </a:r>
          </a:p>
          <a:p>
            <a:pPr marL="161747"/>
            <a:r>
              <a:rPr lang="en-US" sz="1400" kern="0" dirty="0">
                <a:solidFill>
                  <a:srgbClr val="000000"/>
                </a:solidFill>
                <a:latin typeface="Cambria" panose="02040503050406030204" pitchFamily="18" charset="0"/>
                <a:ea typeface="Calibri" panose="020F0502020204030204" pitchFamily="34" charset="0"/>
                <a:cs typeface="Arial"/>
                <a:sym typeface="Arial"/>
              </a:rPr>
              <a:t>Brew, L., &amp; </a:t>
            </a:r>
            <a:r>
              <a:rPr lang="en-US" sz="1400" kern="0" dirty="0" err="1">
                <a:solidFill>
                  <a:srgbClr val="000000"/>
                </a:solidFill>
                <a:latin typeface="Cambria" panose="02040503050406030204" pitchFamily="18" charset="0"/>
                <a:ea typeface="Calibri" panose="020F0502020204030204" pitchFamily="34" charset="0"/>
                <a:cs typeface="Arial"/>
                <a:sym typeface="Arial"/>
              </a:rPr>
              <a:t>Kottler</a:t>
            </a:r>
            <a:r>
              <a:rPr lang="en-US" sz="1400" kern="0" dirty="0">
                <a:solidFill>
                  <a:srgbClr val="000000"/>
                </a:solidFill>
                <a:latin typeface="Cambria" panose="02040503050406030204" pitchFamily="18" charset="0"/>
                <a:ea typeface="Calibri" panose="020F0502020204030204" pitchFamily="34" charset="0"/>
                <a:cs typeface="Arial"/>
                <a:sym typeface="Arial"/>
              </a:rPr>
              <a:t>, J. (2017). Chapter 5: Skills of Assessment and Diagnosis. In </a:t>
            </a:r>
            <a:r>
              <a:rPr lang="en-US" sz="1400" i="1" kern="0" dirty="0">
                <a:solidFill>
                  <a:srgbClr val="000000"/>
                </a:solidFill>
                <a:latin typeface="Cambria" panose="02040503050406030204" pitchFamily="18" charset="0"/>
                <a:cs typeface="Arial"/>
                <a:sym typeface="Arial"/>
              </a:rPr>
              <a:t>Applied Helping Skills: Transforming Lives</a:t>
            </a:r>
            <a:r>
              <a:rPr lang="en-US" sz="1400" kern="0" dirty="0">
                <a:solidFill>
                  <a:srgbClr val="000000"/>
                </a:solidFill>
                <a:latin typeface="Cambria" panose="02040503050406030204" pitchFamily="18" charset="0"/>
                <a:cs typeface="Arial"/>
                <a:sym typeface="Arial"/>
              </a:rPr>
              <a:t> (2nd ed., pp. 131-140). Sage Publications. Retrieved from </a:t>
            </a:r>
            <a:r>
              <a:rPr lang="en-US" sz="1400" kern="0" dirty="0">
                <a:solidFill>
                  <a:srgbClr val="000000"/>
                </a:solidFill>
                <a:latin typeface="Cambria" panose="02040503050406030204" pitchFamily="18" charset="0"/>
                <a:cs typeface="Arial"/>
                <a:sym typeface="Arial"/>
                <a:hlinkClick r:id="rId3"/>
              </a:rPr>
              <a:t>https://www.sagepub.com/sites/default/files/upm-binaries/18617_Chapter5.pdf</a:t>
            </a:r>
            <a:r>
              <a:rPr lang="en-US" sz="1400" kern="0" baseline="30000" dirty="0">
                <a:solidFill>
                  <a:srgbClr val="000000"/>
                </a:solidFill>
                <a:latin typeface="Cambria" panose="02040503050406030204" pitchFamily="18" charset="0"/>
                <a:cs typeface="Arial"/>
                <a:sym typeface="Arial"/>
              </a:rPr>
              <a:t>2</a:t>
            </a:r>
          </a:p>
        </p:txBody>
      </p:sp>
    </p:spTree>
    <p:extLst>
      <p:ext uri="{BB962C8B-B14F-4D97-AF65-F5344CB8AC3E}">
        <p14:creationId xmlns:p14="http://schemas.microsoft.com/office/powerpoint/2010/main" val="272597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12bbce4f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12bbce4f5_0_0:notes"/>
          <p:cNvSpPr txBox="1">
            <a:spLocks noGrp="1"/>
          </p:cNvSpPr>
          <p:nvPr>
            <p:ph type="body" idx="1"/>
          </p:nvPr>
        </p:nvSpPr>
        <p:spPr>
          <a:xfrm>
            <a:off x="701040" y="4415792"/>
            <a:ext cx="5608320" cy="4183380"/>
          </a:xfrm>
          <a:prstGeom prst="rect">
            <a:avLst/>
          </a:prstGeom>
        </p:spPr>
        <p:txBody>
          <a:bodyPr spcFirstLastPara="1" wrap="square" lIns="93151" tIns="93151" rIns="93151" bIns="93151" anchor="t" anchorCtr="0">
            <a:noAutofit/>
          </a:bodyPr>
          <a:lstStyle/>
          <a:p>
            <a:pPr defTabSz="912859">
              <a:buClr>
                <a:srgbClr val="000000"/>
              </a:buClr>
              <a:defRPr/>
            </a:pPr>
            <a:r>
              <a:rPr lang="en-US" dirty="0"/>
              <a:t>Scott to review 3 Tiers</a:t>
            </a:r>
            <a:r>
              <a:rPr lang="en-US" baseline="0" dirty="0"/>
              <a:t> and how they connect to Survey and possible projects for programs</a:t>
            </a:r>
            <a:endParaRPr lang="en-US" dirty="0"/>
          </a:p>
          <a:p>
            <a:endParaRPr lang="en" dirty="0"/>
          </a:p>
          <a:p>
            <a:pPr defTabSz="912859">
              <a:buClr>
                <a:srgbClr val="000000"/>
              </a:buClr>
              <a:defRPr/>
            </a:pPr>
            <a:r>
              <a:rPr lang="en-US" dirty="0"/>
              <a:t>Talking points:</a:t>
            </a:r>
          </a:p>
          <a:p>
            <a:pPr marL="285268" indent="-285268" defTabSz="912859">
              <a:buClr>
                <a:srgbClr val="000000"/>
              </a:buClr>
              <a:buFont typeface="Arial" panose="020B0604020202020204" pitchFamily="34" charset="0"/>
              <a:buChar char="•"/>
              <a:defRPr/>
            </a:pPr>
            <a:r>
              <a:rPr lang="en-US" dirty="0"/>
              <a:t>Universal, Selective, Targeted</a:t>
            </a:r>
          </a:p>
          <a:p>
            <a:pPr marL="285268" indent="-285268" defTabSz="912859">
              <a:buClr>
                <a:srgbClr val="000000"/>
              </a:buClr>
              <a:buFont typeface="Arial" panose="020B0604020202020204" pitchFamily="34" charset="0"/>
              <a:buChar char="•"/>
              <a:defRPr/>
            </a:pPr>
            <a:r>
              <a:rPr lang="en-US" dirty="0"/>
              <a:t>All School Mental Health programs use</a:t>
            </a:r>
            <a:r>
              <a:rPr lang="en-US" baseline="0" dirty="0"/>
              <a:t> interventions on all three levels to </a:t>
            </a:r>
            <a:endParaRPr lang="en-US" dirty="0"/>
          </a:p>
          <a:p>
            <a:pPr marL="285268" indent="-285268" defTabSz="912859">
              <a:buClr>
                <a:srgbClr val="000000"/>
              </a:buClr>
              <a:buFont typeface="Arial" panose="020B0604020202020204" pitchFamily="34" charset="0"/>
              <a:buChar char="•"/>
              <a:defRPr/>
            </a:pPr>
            <a:r>
              <a:rPr lang="en" dirty="0"/>
              <a:t>Examples</a:t>
            </a:r>
            <a:r>
              <a:rPr lang="en" baseline="0" dirty="0"/>
              <a:t> - </a:t>
            </a:r>
            <a:endParaRPr lang="en" dirty="0"/>
          </a:p>
          <a:p>
            <a:pPr marL="0" lvl="1" defTabSz="912859">
              <a:buClr>
                <a:srgbClr val="000000"/>
              </a:buClr>
              <a:defRPr/>
            </a:pPr>
            <a:r>
              <a:rPr lang="en" dirty="0"/>
              <a:t>        Universal: Anti-Bullying Campaigns, Substance</a:t>
            </a:r>
            <a:r>
              <a:rPr lang="en" baseline="0" dirty="0"/>
              <a:t> Abuse Education, Mental Health 101, Stress </a:t>
            </a:r>
          </a:p>
          <a:p>
            <a:pPr marL="0" lvl="1" defTabSz="912859">
              <a:buClr>
                <a:srgbClr val="000000"/>
              </a:buClr>
              <a:defRPr/>
            </a:pPr>
            <a:r>
              <a:rPr lang="en" baseline="0" dirty="0"/>
              <a:t>        </a:t>
            </a:r>
            <a:r>
              <a:rPr lang="en" dirty="0"/>
              <a:t>Selective:</a:t>
            </a:r>
            <a:r>
              <a:rPr lang="en" baseline="0" dirty="0"/>
              <a:t> </a:t>
            </a:r>
            <a:r>
              <a:rPr lang="en" dirty="0"/>
              <a:t>Girls’ Empowerment</a:t>
            </a:r>
            <a:r>
              <a:rPr lang="en" baseline="0" dirty="0"/>
              <a:t> Group, Grief Support Group, Divorce Support Group</a:t>
            </a:r>
            <a:endParaRPr lang="en" dirty="0"/>
          </a:p>
          <a:p>
            <a:r>
              <a:rPr lang="en" dirty="0"/>
              <a:t>        Targeted:</a:t>
            </a:r>
            <a:r>
              <a:rPr lang="en" baseline="0" dirty="0"/>
              <a:t> </a:t>
            </a:r>
            <a:r>
              <a:rPr lang="en" dirty="0"/>
              <a:t>Referral</a:t>
            </a:r>
            <a:r>
              <a:rPr lang="en" baseline="0" dirty="0"/>
              <a:t> for individual treatment, behavioral intervention for a student</a:t>
            </a:r>
          </a:p>
        </p:txBody>
      </p:sp>
    </p:spTree>
    <p:extLst>
      <p:ext uri="{BB962C8B-B14F-4D97-AF65-F5344CB8AC3E}">
        <p14:creationId xmlns:p14="http://schemas.microsoft.com/office/powerpoint/2010/main" val="273592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12bbce4f5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412bbce4f5_0_0:notes"/>
          <p:cNvSpPr txBox="1">
            <a:spLocks noGrp="1"/>
          </p:cNvSpPr>
          <p:nvPr>
            <p:ph type="body" idx="1"/>
          </p:nvPr>
        </p:nvSpPr>
        <p:spPr>
          <a:xfrm>
            <a:off x="701040" y="4415792"/>
            <a:ext cx="5608320" cy="4183380"/>
          </a:xfrm>
          <a:prstGeom prst="rect">
            <a:avLst/>
          </a:prstGeom>
        </p:spPr>
        <p:txBody>
          <a:bodyPr spcFirstLastPara="1" wrap="square" lIns="93151" tIns="93151" rIns="93151" bIns="93151" anchor="t" anchorCtr="0">
            <a:noAutofit/>
          </a:bodyPr>
          <a:lstStyle/>
          <a:p>
            <a:pPr defTabSz="912859">
              <a:buClr>
                <a:srgbClr val="000000"/>
              </a:buClr>
              <a:defRPr/>
            </a:pPr>
            <a:r>
              <a:rPr lang="en-US" dirty="0"/>
              <a:t>Scott to review 3 Tiers</a:t>
            </a:r>
            <a:r>
              <a:rPr lang="en-US" baseline="0" dirty="0"/>
              <a:t> and how they connect to Survey and possible projects for programs</a:t>
            </a:r>
            <a:endParaRPr lang="en-US" dirty="0"/>
          </a:p>
          <a:p>
            <a:endParaRPr lang="en" dirty="0"/>
          </a:p>
          <a:p>
            <a:pPr defTabSz="912859">
              <a:buClr>
                <a:srgbClr val="000000"/>
              </a:buClr>
              <a:defRPr/>
            </a:pPr>
            <a:r>
              <a:rPr lang="en-US" dirty="0"/>
              <a:t>Talking points:</a:t>
            </a:r>
          </a:p>
          <a:p>
            <a:pPr marL="285268" indent="-285268" defTabSz="912859">
              <a:buClr>
                <a:srgbClr val="000000"/>
              </a:buClr>
              <a:buFont typeface="Arial" panose="020B0604020202020204" pitchFamily="34" charset="0"/>
              <a:buChar char="•"/>
              <a:defRPr/>
            </a:pPr>
            <a:r>
              <a:rPr lang="en-US" dirty="0"/>
              <a:t>Universal, Selective, Targeted</a:t>
            </a:r>
          </a:p>
          <a:p>
            <a:pPr marL="285268" indent="-285268" defTabSz="912859">
              <a:buClr>
                <a:srgbClr val="000000"/>
              </a:buClr>
              <a:buFont typeface="Arial" panose="020B0604020202020204" pitchFamily="34" charset="0"/>
              <a:buChar char="•"/>
              <a:defRPr/>
            </a:pPr>
            <a:r>
              <a:rPr lang="en-US" dirty="0"/>
              <a:t>All School Mental Health programs use</a:t>
            </a:r>
            <a:r>
              <a:rPr lang="en-US" baseline="0" dirty="0"/>
              <a:t> interventions on all three levels to </a:t>
            </a:r>
            <a:endParaRPr lang="en-US" dirty="0"/>
          </a:p>
          <a:p>
            <a:pPr marL="285268" indent="-285268" defTabSz="912859">
              <a:buClr>
                <a:srgbClr val="000000"/>
              </a:buClr>
              <a:buFont typeface="Arial" panose="020B0604020202020204" pitchFamily="34" charset="0"/>
              <a:buChar char="•"/>
              <a:defRPr/>
            </a:pPr>
            <a:r>
              <a:rPr lang="en" dirty="0"/>
              <a:t>Examples</a:t>
            </a:r>
            <a:r>
              <a:rPr lang="en" baseline="0" dirty="0"/>
              <a:t> - </a:t>
            </a:r>
            <a:endParaRPr lang="en" dirty="0"/>
          </a:p>
          <a:p>
            <a:pPr marL="0" lvl="1" defTabSz="912859">
              <a:buClr>
                <a:srgbClr val="000000"/>
              </a:buClr>
              <a:defRPr/>
            </a:pPr>
            <a:r>
              <a:rPr lang="en" dirty="0"/>
              <a:t>        Universal: Anti-Bullying Campaigns, Substance</a:t>
            </a:r>
            <a:r>
              <a:rPr lang="en" baseline="0" dirty="0"/>
              <a:t> Abuse Education, Mental Health 101, Stress </a:t>
            </a:r>
          </a:p>
          <a:p>
            <a:pPr marL="0" lvl="1" defTabSz="912859">
              <a:buClr>
                <a:srgbClr val="000000"/>
              </a:buClr>
              <a:defRPr/>
            </a:pPr>
            <a:r>
              <a:rPr lang="en" baseline="0" dirty="0"/>
              <a:t>        </a:t>
            </a:r>
            <a:r>
              <a:rPr lang="en" dirty="0"/>
              <a:t>Selective:</a:t>
            </a:r>
            <a:r>
              <a:rPr lang="en" baseline="0" dirty="0"/>
              <a:t> </a:t>
            </a:r>
            <a:r>
              <a:rPr lang="en" dirty="0"/>
              <a:t>Girls’ Empowerment</a:t>
            </a:r>
            <a:r>
              <a:rPr lang="en" baseline="0" dirty="0"/>
              <a:t> Group, Grief Support Group, Divorce Support Group</a:t>
            </a:r>
            <a:endParaRPr lang="en" dirty="0"/>
          </a:p>
          <a:p>
            <a:r>
              <a:rPr lang="en" dirty="0"/>
              <a:t>        Targeted:</a:t>
            </a:r>
            <a:r>
              <a:rPr lang="en" baseline="0" dirty="0"/>
              <a:t> </a:t>
            </a:r>
            <a:r>
              <a:rPr lang="en" dirty="0"/>
              <a:t>Referral</a:t>
            </a:r>
            <a:r>
              <a:rPr lang="en" baseline="0" dirty="0"/>
              <a:t> for individual treatment, behavioral intervention for a student</a:t>
            </a:r>
          </a:p>
        </p:txBody>
      </p:sp>
    </p:spTree>
    <p:extLst>
      <p:ext uri="{BB962C8B-B14F-4D97-AF65-F5344CB8AC3E}">
        <p14:creationId xmlns:p14="http://schemas.microsoft.com/office/powerpoint/2010/main" val="2735928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Scott</a:t>
            </a:r>
          </a:p>
        </p:txBody>
      </p:sp>
      <p:sp>
        <p:nvSpPr>
          <p:cNvPr id="4" name="Slide Number Placeholder 3"/>
          <p:cNvSpPr>
            <a:spLocks noGrp="1"/>
          </p:cNvSpPr>
          <p:nvPr>
            <p:ph type="sldNum" sz="quarter" idx="5"/>
          </p:nvPr>
        </p:nvSpPr>
        <p:spPr/>
        <p:txBody>
          <a:bodyPr/>
          <a:lstStyle/>
          <a:p>
            <a:fld id="{D02324A2-4654-48D2-8DB9-22DE871E9E36}" type="slidenum">
              <a:rPr lang="en-US" smtClean="0"/>
              <a:t>14</a:t>
            </a:fld>
            <a:endParaRPr lang="en-US" dirty="0"/>
          </a:p>
        </p:txBody>
      </p:sp>
    </p:spTree>
    <p:extLst>
      <p:ext uri="{BB962C8B-B14F-4D97-AF65-F5344CB8AC3E}">
        <p14:creationId xmlns:p14="http://schemas.microsoft.com/office/powerpoint/2010/main" val="144625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a:p>
            <a:r>
              <a:rPr lang="en-US" dirty="0"/>
              <a:t>READ SLIDE</a:t>
            </a:r>
          </a:p>
        </p:txBody>
      </p:sp>
      <p:sp>
        <p:nvSpPr>
          <p:cNvPr id="4" name="Slide Number Placeholder 3"/>
          <p:cNvSpPr>
            <a:spLocks noGrp="1"/>
          </p:cNvSpPr>
          <p:nvPr>
            <p:ph type="sldNum" sz="quarter" idx="5"/>
          </p:nvPr>
        </p:nvSpPr>
        <p:spPr/>
        <p:txBody>
          <a:bodyPr/>
          <a:lstStyle/>
          <a:p>
            <a:fld id="{EEC4F04D-E830-40EE-ACD7-C1E573BDB128}" type="slidenum">
              <a:rPr lang="en-US" smtClean="0"/>
              <a:t>2</a:t>
            </a:fld>
            <a:endParaRPr lang="en-US"/>
          </a:p>
        </p:txBody>
      </p:sp>
    </p:spTree>
    <p:extLst>
      <p:ext uri="{BB962C8B-B14F-4D97-AF65-F5344CB8AC3E}">
        <p14:creationId xmlns:p14="http://schemas.microsoft.com/office/powerpoint/2010/main" val="86571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 – </a:t>
            </a:r>
          </a:p>
          <a:p>
            <a:pPr>
              <a:lnSpc>
                <a:spcPct val="115000"/>
              </a:lnSpc>
            </a:pPr>
            <a:r>
              <a:rPr lang="en-US" sz="1100" u="sng" dirty="0">
                <a:solidFill>
                  <a:srgbClr val="000000"/>
                </a:solidFill>
                <a:latin typeface="Calibri" panose="020F0502020204030204" pitchFamily="34" charset="0"/>
              </a:rPr>
              <a:t>READ SLIDE</a:t>
            </a: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3</a:t>
            </a:fld>
            <a:endParaRPr lang="en-US" dirty="0"/>
          </a:p>
        </p:txBody>
      </p:sp>
    </p:spTree>
    <p:extLst>
      <p:ext uri="{BB962C8B-B14F-4D97-AF65-F5344CB8AC3E}">
        <p14:creationId xmlns:p14="http://schemas.microsoft.com/office/powerpoint/2010/main" val="398167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 – </a:t>
            </a:r>
          </a:p>
          <a:p>
            <a:pPr>
              <a:lnSpc>
                <a:spcPct val="115000"/>
              </a:lnSpc>
            </a:pPr>
            <a:r>
              <a:rPr lang="en-US" sz="1100" u="sng" dirty="0">
                <a:solidFill>
                  <a:srgbClr val="000000"/>
                </a:solidFill>
                <a:latin typeface="Calibri" panose="020F0502020204030204" pitchFamily="34" charset="0"/>
              </a:rPr>
              <a:t>READ SLIDE</a:t>
            </a:r>
          </a:p>
          <a:p>
            <a:pPr>
              <a:lnSpc>
                <a:spcPct val="115000"/>
              </a:lnSpc>
            </a:pPr>
            <a:endParaRPr lang="en-US" sz="1100" u="sng" dirty="0">
              <a:solidFill>
                <a:srgbClr val="000000"/>
              </a:solidFill>
              <a:latin typeface="Calibri" panose="020F0502020204030204" pitchFamily="34" charset="0"/>
              <a:ea typeface="Calibri" panose="020F0502020204030204" pitchFamily="34" charset="0"/>
            </a:endParaRPr>
          </a:p>
          <a:p>
            <a:pPr>
              <a:lnSpc>
                <a:spcPct val="115000"/>
              </a:lnSpc>
            </a:pPr>
            <a:r>
              <a:rPr lang="en-US" sz="1100" u="none" dirty="0">
                <a:solidFill>
                  <a:srgbClr val="000000"/>
                </a:solidFill>
                <a:latin typeface="Calibri" panose="020F0502020204030204" pitchFamily="34" charset="0"/>
                <a:ea typeface="Calibri" panose="020F0502020204030204" pitchFamily="34" charset="0"/>
              </a:rPr>
              <a:t>Our cohort of 10 Sponsoring Organizations operate 70 sites throughout the State.</a:t>
            </a:r>
          </a:p>
          <a:p>
            <a:pPr>
              <a:lnSpc>
                <a:spcPct val="115000"/>
              </a:lnSpc>
            </a:pPr>
            <a:r>
              <a:rPr lang="en-US" sz="1100" u="none" dirty="0">
                <a:solidFill>
                  <a:srgbClr val="000000"/>
                </a:solidFill>
                <a:latin typeface="Calibri" panose="020F0502020204030204" pitchFamily="34" charset="0"/>
                <a:ea typeface="Calibri" panose="020F0502020204030204" pitchFamily="34" charset="0"/>
              </a:rPr>
              <a:t>43% of these sties are upstate in Buffalo, Rochester and the Cooperstown area.</a:t>
            </a:r>
          </a:p>
          <a:p>
            <a:pPr>
              <a:lnSpc>
                <a:spcPct val="115000"/>
              </a:lnSpc>
            </a:pPr>
            <a:r>
              <a:rPr lang="en-US" sz="1100" u="none" dirty="0">
                <a:solidFill>
                  <a:srgbClr val="000000"/>
                </a:solidFill>
                <a:latin typeface="Calibri" panose="020F0502020204030204" pitchFamily="34" charset="0"/>
                <a:ea typeface="Calibri" panose="020F0502020204030204" pitchFamily="34" charset="0"/>
              </a:rPr>
              <a:t>The remaining sites are in the 5 counties of New York City.</a:t>
            </a:r>
          </a:p>
          <a:p>
            <a:pPr>
              <a:lnSpc>
                <a:spcPct val="115000"/>
              </a:lnSpc>
            </a:pPr>
            <a:endParaRPr lang="en-US" sz="1100" u="none" dirty="0">
              <a:solidFill>
                <a:srgbClr val="000000"/>
              </a:solidFill>
              <a:latin typeface="Calibri" panose="020F0502020204030204" pitchFamily="34" charset="0"/>
              <a:ea typeface="Calibri" panose="020F0502020204030204" pitchFamily="34" charset="0"/>
            </a:endParaRPr>
          </a:p>
          <a:p>
            <a:pPr>
              <a:lnSpc>
                <a:spcPct val="115000"/>
              </a:lnSpc>
            </a:pPr>
            <a:r>
              <a:rPr lang="en-US" sz="1100" u="none" dirty="0">
                <a:solidFill>
                  <a:srgbClr val="000000"/>
                </a:solidFill>
                <a:latin typeface="Calibri" panose="020F0502020204030204" pitchFamily="34" charset="0"/>
                <a:ea typeface="Calibri" panose="020F0502020204030204" pitchFamily="34" charset="0"/>
              </a:rPr>
              <a:t>Additional info on Statewide network, if asked:</a:t>
            </a:r>
          </a:p>
          <a:p>
            <a:pPr>
              <a:lnSpc>
                <a:spcPct val="115000"/>
              </a:lnSpc>
            </a:pPr>
            <a:r>
              <a:rPr lang="en-US" sz="1100" u="none" dirty="0">
                <a:solidFill>
                  <a:srgbClr val="000000"/>
                </a:solidFill>
                <a:latin typeface="Calibri" panose="020F0502020204030204" pitchFamily="34" charset="0"/>
                <a:ea typeface="Calibri" panose="020F0502020204030204" pitchFamily="34" charset="0"/>
              </a:rPr>
              <a:t>~168/264 = 64% or roughly two-thirds of all sites are in NYC, one-third in rest-of-state</a:t>
            </a:r>
          </a:p>
          <a:p>
            <a:pPr>
              <a:lnSpc>
                <a:spcPct val="115000"/>
              </a:lnSpc>
            </a:pPr>
            <a:r>
              <a:rPr lang="en-US" sz="1100" u="none" dirty="0">
                <a:solidFill>
                  <a:srgbClr val="000000"/>
                </a:solidFill>
                <a:latin typeface="Calibri" panose="020F0502020204030204" pitchFamily="34" charset="0"/>
                <a:ea typeface="Calibri" panose="020F0502020204030204" pitchFamily="34" charset="0"/>
              </a:rPr>
              <a:t>There are only a few SOs operating in rural areas, and we are hearing that staff recruitment is extremely difficult in these areas.</a:t>
            </a:r>
          </a:p>
          <a:p>
            <a:pPr>
              <a:lnSpc>
                <a:spcPct val="115000"/>
              </a:lnSpc>
            </a:pPr>
            <a:endParaRPr lang="en-US" sz="1100" u="none" dirty="0">
              <a:solidFill>
                <a:srgbClr val="000000"/>
              </a:solidFill>
              <a:latin typeface="Calibri" panose="020F0502020204030204" pitchFamily="34" charset="0"/>
              <a:ea typeface="Calibri" panose="020F0502020204030204" pitchFamily="34" charset="0"/>
            </a:endParaRPr>
          </a:p>
          <a:p>
            <a:pPr>
              <a:lnSpc>
                <a:spcPct val="115000"/>
              </a:lnSpc>
            </a:pPr>
            <a:r>
              <a:rPr lang="en-US" sz="1100" u="none" dirty="0">
                <a:solidFill>
                  <a:srgbClr val="000000"/>
                </a:solidFill>
                <a:latin typeface="Calibri" panose="020F0502020204030204" pitchFamily="34" charset="0"/>
                <a:ea typeface="Calibri" panose="020F0502020204030204" pitchFamily="34" charset="0"/>
              </a:rPr>
              <a:t>Re: provision of BH services on site:</a:t>
            </a:r>
          </a:p>
          <a:p>
            <a:pPr>
              <a:lnSpc>
                <a:spcPct val="115000"/>
              </a:lnSpc>
            </a:pPr>
            <a:r>
              <a:rPr lang="en-US" sz="1100" u="none" dirty="0">
                <a:solidFill>
                  <a:srgbClr val="000000"/>
                </a:solidFill>
                <a:latin typeface="Calibri" panose="020F0502020204030204" pitchFamily="34" charset="0"/>
                <a:ea typeface="Calibri" panose="020F0502020204030204" pitchFamily="34" charset="0"/>
              </a:rPr>
              <a:t>All 16 SOs (roughly 1/3 of all SOs) who responded to our survey offer BH services on-site. We do not yet have data on all SOs.</a:t>
            </a:r>
          </a:p>
          <a:p>
            <a:pPr>
              <a:lnSpc>
                <a:spcPct val="115000"/>
              </a:lnSpc>
            </a:pPr>
            <a:r>
              <a:rPr lang="en-US" sz="1100" u="none" dirty="0">
                <a:solidFill>
                  <a:srgbClr val="000000"/>
                </a:solidFill>
                <a:latin typeface="Calibri" panose="020F0502020204030204" pitchFamily="34" charset="0"/>
                <a:ea typeface="Calibri" panose="020F0502020204030204" pitchFamily="34" charset="0"/>
              </a:rPr>
              <a:t>The State does not publish this data, but we hope to be able to share it through our data hub as we continue to add SOs and their data to this program of the NYSBHF. </a:t>
            </a:r>
          </a:p>
          <a:p>
            <a:pPr>
              <a:lnSpc>
                <a:spcPct val="115000"/>
              </a:lnSpc>
            </a:pPr>
            <a:endParaRPr lang="en-US" sz="1100" u="none" dirty="0">
              <a:solidFill>
                <a:srgbClr val="000000"/>
              </a:solidFill>
              <a:latin typeface="Calibri" panose="020F0502020204030204" pitchFamily="34" charset="0"/>
              <a:ea typeface="Calibri" panose="020F0502020204030204" pitchFamily="34" charset="0"/>
            </a:endParaRPr>
          </a:p>
          <a:p>
            <a:pPr>
              <a:lnSpc>
                <a:spcPct val="115000"/>
              </a:lnSpc>
            </a:pPr>
            <a:r>
              <a:rPr lang="en-US" sz="1100" u="none" dirty="0">
                <a:solidFill>
                  <a:srgbClr val="000000"/>
                </a:solidFill>
                <a:latin typeface="Calibri" panose="020F0502020204030204" pitchFamily="34" charset="0"/>
                <a:ea typeface="Calibri" panose="020F0502020204030204" pitchFamily="34" charset="0"/>
              </a:rPr>
              <a:t>SBHCs are underfunded and under-resourced in general.  In many cases, lead administrators are also clinicians, with significant patient care duties, making it difficult to also lead improvement initiatives.</a:t>
            </a:r>
          </a:p>
          <a:p>
            <a:pPr>
              <a:lnSpc>
                <a:spcPct val="115000"/>
              </a:lnSpc>
            </a:pPr>
            <a:r>
              <a:rPr lang="en-US" sz="1100" u="none" dirty="0">
                <a:solidFill>
                  <a:srgbClr val="000000"/>
                </a:solidFill>
                <a:latin typeface="Calibri" panose="020F0502020204030204" pitchFamily="34" charset="0"/>
                <a:ea typeface="Calibri" panose="020F0502020204030204" pitchFamily="34" charset="0"/>
              </a:rPr>
              <a:t>There is no mechanism through Medicaid for most SBHCs to bill for group or universal interventions which are so critical to BH.</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u="none" dirty="0">
                <a:solidFill>
                  <a:srgbClr val="000000"/>
                </a:solidFill>
                <a:latin typeface="Calibri" panose="020F0502020204030204" pitchFamily="34" charset="0"/>
                <a:ea typeface="Calibri" panose="020F0502020204030204" pitchFamily="34" charset="0"/>
              </a:rPr>
              <a:t>We have submitted comments to bring attention to the need for full inclusion of SBHCs in the pending New York State Medicaid Waiver application.  </a:t>
            </a:r>
          </a:p>
          <a:p>
            <a:pPr>
              <a:lnSpc>
                <a:spcPct val="115000"/>
              </a:lnSpc>
            </a:pPr>
            <a:endParaRPr lang="en-US" sz="1100" u="none" dirty="0">
              <a:solidFill>
                <a:srgbClr val="000000"/>
              </a:solidFill>
              <a:latin typeface="Calibri" panose="020F0502020204030204" pitchFamily="34" charset="0"/>
              <a:ea typeface="Calibri" panose="020F0502020204030204" pitchFamily="34" charset="0"/>
            </a:endParaRPr>
          </a:p>
          <a:p>
            <a:pPr>
              <a:lnSpc>
                <a:spcPct val="115000"/>
              </a:lnSpc>
            </a:pPr>
            <a:endParaRPr lang="en-US" sz="1100" u="none"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4</a:t>
            </a:fld>
            <a:endParaRPr lang="en-US" dirty="0"/>
          </a:p>
        </p:txBody>
      </p:sp>
    </p:spTree>
    <p:extLst>
      <p:ext uri="{BB962C8B-B14F-4D97-AF65-F5344CB8AC3E}">
        <p14:creationId xmlns:p14="http://schemas.microsoft.com/office/powerpoint/2010/main" val="353069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100" dirty="0">
                <a:solidFill>
                  <a:srgbClr val="000000"/>
                </a:solidFill>
                <a:latin typeface="Calibri" panose="020F0502020204030204" pitchFamily="34" charset="0"/>
                <a:ea typeface="Calibri" panose="020F0502020204030204" pitchFamily="34" charset="0"/>
              </a:rPr>
              <a:t>Lisa</a:t>
            </a:r>
          </a:p>
          <a:p>
            <a:pPr>
              <a:lnSpc>
                <a:spcPct val="115000"/>
              </a:lnSpc>
            </a:pPr>
            <a:r>
              <a:rPr lang="en-US" sz="1100" dirty="0">
                <a:solidFill>
                  <a:srgbClr val="000000"/>
                </a:solidFill>
                <a:latin typeface="Calibri" panose="020F0502020204030204" pitchFamily="34" charset="0"/>
                <a:ea typeface="Calibri" panose="020F0502020204030204" pitchFamily="34" charset="0"/>
              </a:rPr>
              <a:t>START HERE Modeled after our successful Telehealth Program, Year 1</a:t>
            </a:r>
          </a:p>
          <a:p>
            <a:pPr>
              <a:lnSpc>
                <a:spcPct val="115000"/>
              </a:lnSpc>
            </a:pPr>
            <a:r>
              <a:rPr lang="en-US" sz="1100" dirty="0">
                <a:solidFill>
                  <a:srgbClr val="000000"/>
                </a:solidFill>
                <a:latin typeface="Calibri" panose="020F0502020204030204" pitchFamily="34" charset="0"/>
                <a:ea typeface="Calibri" panose="020F0502020204030204" pitchFamily="34" charset="0"/>
              </a:rPr>
              <a:t>READ SLIDE</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a:p>
            <a:pPr>
              <a:lnSpc>
                <a:spcPct val="115000"/>
              </a:lnSpc>
            </a:pPr>
            <a:r>
              <a:rPr lang="en-US" sz="1100" dirty="0">
                <a:solidFill>
                  <a:srgbClr val="000000"/>
                </a:solidFill>
                <a:latin typeface="Calibri" panose="020F0502020204030204" pitchFamily="34" charset="0"/>
                <a:ea typeface="Calibri" panose="020F0502020204030204" pitchFamily="34" charset="0"/>
              </a:rPr>
              <a:t>This is a </a:t>
            </a:r>
            <a:r>
              <a:rPr lang="en-US" sz="1100" b="1" dirty="0">
                <a:solidFill>
                  <a:srgbClr val="000000"/>
                </a:solidFill>
                <a:latin typeface="Calibri" panose="020F0502020204030204" pitchFamily="34" charset="0"/>
                <a:ea typeface="Calibri" panose="020F0502020204030204" pitchFamily="34" charset="0"/>
              </a:rPr>
              <a:t>capacity-building grant </a:t>
            </a:r>
            <a:r>
              <a:rPr lang="en-US" sz="1100" dirty="0">
                <a:solidFill>
                  <a:srgbClr val="000000"/>
                </a:solidFill>
                <a:latin typeface="Calibri" panose="020F0502020204030204" pitchFamily="34" charset="0"/>
                <a:ea typeface="Calibri" panose="020F0502020204030204" pitchFamily="34" charset="0"/>
              </a:rPr>
              <a:t>and SOs have chosen a variety of projects to enhance capacity, including: </a:t>
            </a:r>
          </a:p>
          <a:p>
            <a:pPr marL="171450" indent="-171450">
              <a:lnSpc>
                <a:spcPct val="115000"/>
              </a:lnSpc>
              <a:buFont typeface="Arial" panose="020B0604020202020204" pitchFamily="34" charset="0"/>
              <a:buChar char="•"/>
            </a:pPr>
            <a:r>
              <a:rPr lang="en-US" sz="1100" dirty="0">
                <a:solidFill>
                  <a:srgbClr val="000000"/>
                </a:solidFill>
                <a:latin typeface="Calibri" panose="020F0502020204030204" pitchFamily="34" charset="0"/>
                <a:ea typeface="Calibri" panose="020F0502020204030204" pitchFamily="34" charset="0"/>
              </a:rPr>
              <a:t>pilots of curricula and early intervention groups for students; </a:t>
            </a:r>
          </a:p>
          <a:p>
            <a:pPr marL="171450" indent="-171450">
              <a:lnSpc>
                <a:spcPct val="115000"/>
              </a:lnSpc>
              <a:buFont typeface="Arial" panose="020B0604020202020204" pitchFamily="34" charset="0"/>
              <a:buChar char="•"/>
            </a:pPr>
            <a:r>
              <a:rPr lang="en-US" sz="1100" dirty="0">
                <a:solidFill>
                  <a:srgbClr val="000000"/>
                </a:solidFill>
                <a:latin typeface="Calibri" panose="020F0502020204030204" pitchFamily="34" charset="0"/>
                <a:ea typeface="Calibri" panose="020F0502020204030204" pitchFamily="34" charset="0"/>
              </a:rPr>
              <a:t>clinical staff training in evidence-based therapeutic methods (e.g. DBT); </a:t>
            </a:r>
          </a:p>
          <a:p>
            <a:pPr marL="171450" indent="-171450">
              <a:lnSpc>
                <a:spcPct val="115000"/>
              </a:lnSpc>
              <a:buFont typeface="Arial" panose="020B0604020202020204" pitchFamily="34" charset="0"/>
              <a:buChar char="•"/>
            </a:pPr>
            <a:r>
              <a:rPr lang="en-US" sz="1100" dirty="0">
                <a:solidFill>
                  <a:srgbClr val="000000"/>
                </a:solidFill>
                <a:latin typeface="Calibri" panose="020F0502020204030204" pitchFamily="34" charset="0"/>
                <a:ea typeface="Calibri" panose="020F0502020204030204" pitchFamily="34" charset="0"/>
              </a:rPr>
              <a:t>Universal, school-wide events to promote mental health awareness and available services.</a:t>
            </a:r>
          </a:p>
          <a:p>
            <a:pPr>
              <a:lnSpc>
                <a:spcPct val="115000"/>
              </a:lnSpc>
            </a:pPr>
            <a:endParaRPr lang="en-US" sz="11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02324A2-4654-48D2-8DB9-22DE871E9E36}" type="slidenum">
              <a:rPr lang="en-US" smtClean="0"/>
              <a:t>5</a:t>
            </a:fld>
            <a:endParaRPr lang="en-US" dirty="0"/>
          </a:p>
        </p:txBody>
      </p:sp>
    </p:spTree>
    <p:extLst>
      <p:ext uri="{BB962C8B-B14F-4D97-AF65-F5344CB8AC3E}">
        <p14:creationId xmlns:p14="http://schemas.microsoft.com/office/powerpoint/2010/main" val="346592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2310" y="4421824"/>
            <a:ext cx="5618480" cy="4189095"/>
          </a:xfrm>
          <a:prstGeom prst="rect">
            <a:avLst/>
          </a:prstGeom>
        </p:spPr>
        <p:txBody>
          <a:bodyPr/>
          <a:lstStyle/>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r>
              <a:rPr lang="en-US" dirty="0"/>
              <a:t>This</a:t>
            </a:r>
            <a:r>
              <a:rPr lang="en-US" baseline="0" dirty="0"/>
              <a:t> section is for longer presentations (over 20 minutes). It is appropriate for any audience. </a:t>
            </a:r>
          </a:p>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endParaRPr lang="en-US" dirty="0">
              <a:latin typeface="Cambria" panose="02040503050406030204" pitchFamily="18" charset="0"/>
              <a:ea typeface="MS PGothic" charset="0"/>
            </a:endParaRPr>
          </a:p>
          <a:p>
            <a:pPr>
              <a:buFontTx/>
              <a:buChar char="•"/>
            </a:pPr>
            <a:r>
              <a:rPr lang="en-US" dirty="0">
                <a:latin typeface="Times New Roman" charset="0"/>
                <a:ea typeface="MS PGothic" charset="0"/>
              </a:rPr>
              <a:t>There are many positive outcomes by having mental health services on-site in the schools.  I’m sure you are all familiar with them. I wanted to highlight treatment modality: parents don’t have to miss work taking their children to an out pt. community clinic and kids don’t miss school. Services on Premises – Like Dinners – Baked on Premises. </a:t>
            </a:r>
          </a:p>
          <a:p>
            <a:pPr>
              <a:buFontTx/>
              <a:buChar char="•"/>
            </a:pPr>
            <a:endParaRPr lang="en-US" dirty="0">
              <a:latin typeface="Times New Roman" charset="0"/>
              <a:ea typeface="MS PGothic" charset="0"/>
            </a:endParaRPr>
          </a:p>
          <a:p>
            <a:pPr>
              <a:buFontTx/>
              <a:buChar char="•"/>
            </a:pPr>
            <a:r>
              <a:rPr lang="en-US" dirty="0">
                <a:latin typeface="Times New Roman" charset="0"/>
                <a:ea typeface="MS PGothic" charset="0"/>
              </a:rPr>
              <a:t>studies indicate that those in counseling or treatment do better in improving their grades and academic achievement (minimizes barriers to learning).</a:t>
            </a:r>
          </a:p>
          <a:p>
            <a:pPr>
              <a:buFontTx/>
              <a:buChar char="•"/>
            </a:pPr>
            <a:endParaRPr lang="en-US" dirty="0">
              <a:latin typeface="Times New Roman" charset="0"/>
              <a:ea typeface="MS PGothic" charset="0"/>
            </a:endParaRPr>
          </a:p>
          <a:p>
            <a:pPr>
              <a:buFontTx/>
              <a:buChar char="•"/>
            </a:pPr>
            <a:r>
              <a:rPr lang="en-US" dirty="0">
                <a:latin typeface="Times New Roman" charset="0"/>
                <a:ea typeface="MS PGothic" charset="0"/>
              </a:rPr>
              <a:t>Both Parents and Teachers gain greater insight to mental health issues and therefore Parents can gain more confidence and parent more competently; teachers can manage their classrooms more effectively. I look for the </a:t>
            </a:r>
            <a:r>
              <a:rPr lang="en-US" b="1" dirty="0">
                <a:latin typeface="Times New Roman" charset="0"/>
                <a:ea typeface="MS PGothic" charset="0"/>
              </a:rPr>
              <a:t>SECONDARY GAIN </a:t>
            </a:r>
            <a:r>
              <a:rPr lang="en-US" dirty="0">
                <a:latin typeface="Times New Roman" charset="0"/>
                <a:ea typeface="MS PGothic" charset="0"/>
              </a:rPr>
              <a:t>– not only are kids getting the services and treatment that they need, stronger ties for families and schools, WIN-WIN </a:t>
            </a:r>
            <a:endParaRPr lang="en-US" altLang="ja-JP" dirty="0">
              <a:latin typeface="Times New Roman" charset="0"/>
              <a:ea typeface="MS PGothic" charset="0"/>
            </a:endParaRPr>
          </a:p>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r>
              <a:rPr lang="en-US" dirty="0"/>
              <a:t>Talking points:</a:t>
            </a:r>
          </a:p>
          <a:p>
            <a:pPr marL="162020" marR="0" lvl="0" indent="0" algn="l" defTabSz="933237" rtl="0" eaLnBrk="1" fontAlgn="auto" latinLnBrk="0" hangingPunct="1">
              <a:lnSpc>
                <a:spcPct val="100000"/>
              </a:lnSpc>
              <a:spcBef>
                <a:spcPts val="0"/>
              </a:spcBef>
              <a:spcAft>
                <a:spcPts val="0"/>
              </a:spcAft>
              <a:buClr>
                <a:srgbClr val="000000"/>
              </a:buClr>
              <a:buSzPts val="1100"/>
              <a:buFont typeface="Arial"/>
              <a:buNone/>
              <a:tabLst/>
              <a:defRPr/>
            </a:pPr>
            <a:endParaRPr lang="en-US" baseline="0" dirty="0">
              <a:latin typeface="Cambria" panose="02040503050406030204" pitchFamily="18" charset="0"/>
              <a:ea typeface="MS PGothic" charset="0"/>
            </a:endParaRPr>
          </a:p>
          <a:p>
            <a:pPr marL="330200" indent="-171450">
              <a:buClr>
                <a:srgbClr val="000000"/>
              </a:buClr>
              <a:buFont typeface="Arial" panose="020B0604020202020204" pitchFamily="34" charset="0"/>
              <a:buChar char="•"/>
            </a:pPr>
            <a:r>
              <a:rPr lang="en-US" sz="1200" kern="0" dirty="0">
                <a:solidFill>
                  <a:srgbClr val="000000"/>
                </a:solidFill>
                <a:latin typeface="Cambria" panose="02040503050406030204" pitchFamily="18" charset="0"/>
                <a:ea typeface="MS PGothic" charset="0"/>
                <a:cs typeface="Arial"/>
                <a:sym typeface="Arial"/>
              </a:rPr>
              <a:t>Logical point of entry to addressing student wellbeing.</a:t>
            </a:r>
          </a:p>
          <a:p>
            <a:pPr marL="33020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kern="0" dirty="0">
                <a:solidFill>
                  <a:srgbClr val="000000"/>
                </a:solidFill>
                <a:latin typeface="Cambria" panose="02040503050406030204" pitchFamily="18" charset="0"/>
                <a:ea typeface="MS PGothic" charset="0"/>
                <a:cs typeface="Arial"/>
                <a:sym typeface="Arial"/>
              </a:rPr>
              <a:t>Frontline identification of at-risk or presenting behavioral health concerns. </a:t>
            </a:r>
            <a:r>
              <a:rPr lang="en-US" sz="1200" dirty="0">
                <a:latin typeface="Cambria" panose="02040503050406030204" pitchFamily="18" charset="0"/>
                <a:ea typeface="MS PGothic" charset="0"/>
              </a:rPr>
              <a:t>Teachers and other</a:t>
            </a:r>
            <a:r>
              <a:rPr lang="en-US" sz="1200" baseline="0" dirty="0">
                <a:latin typeface="Cambria" panose="02040503050406030204" pitchFamily="18" charset="0"/>
                <a:ea typeface="MS PGothic" charset="0"/>
              </a:rPr>
              <a:t> school staff are with students for huge portions of the day. </a:t>
            </a:r>
            <a:endParaRPr lang="en-US" sz="1200" kern="0" dirty="0">
              <a:solidFill>
                <a:srgbClr val="000000"/>
              </a:solidFill>
              <a:latin typeface="Cambria" panose="02040503050406030204" pitchFamily="18" charset="0"/>
              <a:ea typeface="MS PGothic" charset="0"/>
              <a:cs typeface="Arial"/>
              <a:sym typeface="Arial"/>
            </a:endParaRPr>
          </a:p>
          <a:p>
            <a:pPr marL="330200" indent="-171450">
              <a:buClr>
                <a:srgbClr val="000000"/>
              </a:buClr>
              <a:buFont typeface="Arial" panose="020B0604020202020204" pitchFamily="34" charset="0"/>
              <a:buChar char="•"/>
            </a:pPr>
            <a:r>
              <a:rPr lang="en-US" sz="1200" kern="0" dirty="0">
                <a:solidFill>
                  <a:srgbClr val="000000"/>
                </a:solidFill>
                <a:latin typeface="Cambria" panose="02040503050406030204" pitchFamily="18" charset="0"/>
                <a:ea typeface="MS PGothic" charset="0"/>
                <a:cs typeface="Arial"/>
                <a:sym typeface="Arial"/>
              </a:rPr>
              <a:t>Natural settings for students to learn social emotional skills.</a:t>
            </a:r>
          </a:p>
          <a:p>
            <a:pPr marL="33020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000" baseline="0" dirty="0">
                <a:latin typeface="Cambria" panose="02040503050406030204" pitchFamily="18" charset="0"/>
                <a:ea typeface="MS PGothic" charset="0"/>
              </a:rPr>
              <a:t>For various reasons, students as well as caregivers/parents cannot follow up on appointments or ongoing treatment. Making services visible and/or available in schools will help to bridge this gap. </a:t>
            </a:r>
            <a:endParaRPr lang="en-US" sz="1000" kern="0" baseline="-25000" dirty="0">
              <a:solidFill>
                <a:srgbClr val="000000"/>
              </a:solidFill>
              <a:latin typeface="Cambria" panose="02040503050406030204" pitchFamily="18" charset="0"/>
              <a:ea typeface="MS PGothic" charset="0"/>
              <a:cs typeface="Arial"/>
              <a:sym typeface="Arial"/>
            </a:endParaRPr>
          </a:p>
          <a:p>
            <a:pPr marL="330200" indent="-171450">
              <a:buClr>
                <a:srgbClr val="000000"/>
              </a:buClr>
              <a:buFont typeface="Arial" panose="020B0604020202020204" pitchFamily="34" charset="0"/>
              <a:buChar char="•"/>
            </a:pPr>
            <a:r>
              <a:rPr lang="en-US" sz="1200" kern="0" dirty="0">
                <a:solidFill>
                  <a:srgbClr val="000000"/>
                </a:solidFill>
                <a:latin typeface="Cambria" panose="02040503050406030204" pitchFamily="18" charset="0"/>
                <a:ea typeface="MS PGothic" charset="0"/>
                <a:cs typeface="Arial"/>
                <a:sym typeface="Arial"/>
              </a:rPr>
              <a:t>Increased access and follow-up for all, but c</a:t>
            </a:r>
            <a:r>
              <a:rPr lang="en-US" sz="1200" kern="0" dirty="0">
                <a:solidFill>
                  <a:srgbClr val="000000"/>
                </a:solidFill>
                <a:latin typeface="Cambria" panose="02040503050406030204" pitchFamily="18" charset="0"/>
                <a:cs typeface="Arial"/>
                <a:sym typeface="Arial"/>
              </a:rPr>
              <a:t>loses the treatment and access gaps for students of color.</a:t>
            </a:r>
            <a:endParaRPr lang="en-US" sz="1000" kern="0" baseline="-25000" dirty="0">
              <a:solidFill>
                <a:srgbClr val="000000"/>
              </a:solidFill>
              <a:latin typeface="Cambria" panose="02040503050406030204" pitchFamily="18" charset="0"/>
              <a:ea typeface="MS PGothic" charset="0"/>
              <a:cs typeface="Arial"/>
              <a:sym typeface="Arial"/>
            </a:endParaRPr>
          </a:p>
          <a:p>
            <a:pPr marL="330200" indent="-171450">
              <a:buClr>
                <a:srgbClr val="000000"/>
              </a:buClr>
              <a:buFont typeface="Arial" panose="020B0604020202020204" pitchFamily="34" charset="0"/>
              <a:buChar char="•"/>
            </a:pPr>
            <a:r>
              <a:rPr lang="en-US" sz="1867" kern="0" dirty="0">
                <a:solidFill>
                  <a:srgbClr val="000000"/>
                </a:solidFill>
                <a:latin typeface="Cambria" panose="02040503050406030204" pitchFamily="18" charset="0"/>
                <a:ea typeface="MS PGothic" charset="0"/>
                <a:cs typeface="Arial"/>
                <a:sym typeface="Arial"/>
              </a:rPr>
              <a:t>Schools are important influences for implementation of public health campaigns.</a:t>
            </a:r>
            <a:r>
              <a:rPr lang="en-US" sz="2000" dirty="0">
                <a:latin typeface="Cambria" panose="02040503050406030204" pitchFamily="18" charset="0"/>
                <a:ea typeface="MS PGothic" charset="0"/>
              </a:rPr>
              <a:t> E</a:t>
            </a:r>
            <a:r>
              <a:rPr lang="en-US" sz="2000" baseline="0" dirty="0">
                <a:latin typeface="Cambria" panose="02040503050406030204" pitchFamily="18" charset="0"/>
                <a:ea typeface="MS PGothic" charset="0"/>
              </a:rPr>
              <a:t>xample – immunizations.</a:t>
            </a:r>
          </a:p>
          <a:p>
            <a:pPr marL="330200" indent="-171450">
              <a:buClr>
                <a:srgbClr val="000000"/>
              </a:buClr>
              <a:buFont typeface="Arial" panose="020B0604020202020204" pitchFamily="34" charset="0"/>
              <a:buChar char="•"/>
            </a:pPr>
            <a:r>
              <a:rPr lang="en-US" sz="1867" kern="0" dirty="0">
                <a:solidFill>
                  <a:srgbClr val="000000"/>
                </a:solidFill>
                <a:latin typeface="Cambria" panose="02040503050406030204" pitchFamily="18" charset="0"/>
                <a:ea typeface="MS PGothic" charset="0"/>
                <a:cs typeface="Arial"/>
                <a:sym typeface="Arial"/>
              </a:rPr>
              <a:t>Most children needing mental health services do not receive them – </a:t>
            </a:r>
            <a:r>
              <a:rPr lang="en-US" sz="1867" b="1" u="sng" kern="0" dirty="0">
                <a:solidFill>
                  <a:srgbClr val="000000"/>
                </a:solidFill>
                <a:latin typeface="Cambria" panose="02040503050406030204" pitchFamily="18" charset="0"/>
                <a:ea typeface="MS PGothic" charset="0"/>
                <a:cs typeface="Arial"/>
                <a:sym typeface="Arial"/>
              </a:rPr>
              <a:t>BUT</a:t>
            </a:r>
            <a:r>
              <a:rPr lang="en-US" sz="1867" kern="0" dirty="0">
                <a:solidFill>
                  <a:srgbClr val="000000"/>
                </a:solidFill>
                <a:latin typeface="Cambria" panose="02040503050406030204" pitchFamily="18" charset="0"/>
                <a:ea typeface="MS PGothic" charset="0"/>
                <a:cs typeface="Arial"/>
                <a:sym typeface="Arial"/>
              </a:rPr>
              <a:t> those that do, often receive services in school.</a:t>
            </a:r>
          </a:p>
          <a:p>
            <a:pPr marL="330200" indent="-171450">
              <a:buClr>
                <a:srgbClr val="000000"/>
              </a:buClr>
              <a:buFont typeface="Arial" panose="020B0604020202020204" pitchFamily="34" charset="0"/>
              <a:buChar char="•"/>
            </a:pPr>
            <a:r>
              <a:rPr lang="en-US" sz="1867" kern="0" dirty="0">
                <a:solidFill>
                  <a:srgbClr val="000000"/>
                </a:solidFill>
                <a:latin typeface="Cambria" panose="02040503050406030204" pitchFamily="18" charset="0"/>
                <a:ea typeface="MS PGothic" charset="0"/>
                <a:cs typeface="Arial"/>
                <a:sym typeface="Arial"/>
              </a:rPr>
              <a:t>The sole provider for half of children with serious emotional disturbance.</a:t>
            </a:r>
            <a:endParaRPr lang="en-US" sz="1400" kern="0" baseline="-25000" dirty="0">
              <a:solidFill>
                <a:srgbClr val="000000"/>
              </a:solidFill>
              <a:latin typeface="Cambria" panose="02040503050406030204" pitchFamily="18" charset="0"/>
              <a:ea typeface="MS PGothic" charset="0"/>
              <a:cs typeface="Arial"/>
              <a:sym typeface="Arial"/>
            </a:endParaRPr>
          </a:p>
          <a:p>
            <a:pPr marL="162020" indent="0">
              <a:buNone/>
            </a:pPr>
            <a:endParaRPr lang="en-US" dirty="0"/>
          </a:p>
          <a:p>
            <a:pPr marL="162020" indent="0">
              <a:buNone/>
            </a:pPr>
            <a:endParaRPr lang="en-US" dirty="0"/>
          </a:p>
          <a:p>
            <a:pPr marL="162020" indent="0">
              <a:buNone/>
            </a:pPr>
            <a:endParaRPr lang="en-US" dirty="0"/>
          </a:p>
          <a:p>
            <a:pPr marL="162020" indent="0">
              <a:buNone/>
            </a:pPr>
            <a:endParaRPr lang="en-US" dirty="0"/>
          </a:p>
          <a:p>
            <a:pPr marL="162020" indent="0">
              <a:buNone/>
            </a:pPr>
            <a:r>
              <a:rPr lang="en-US" dirty="0"/>
              <a:t>Audience: Medium</a:t>
            </a:r>
            <a:r>
              <a:rPr lang="en-US" baseline="0" dirty="0"/>
              <a:t> to long presentations. For any audience.</a:t>
            </a:r>
            <a:endParaRPr lang="en-US" dirty="0"/>
          </a:p>
          <a:p>
            <a:pPr marL="162020" indent="0">
              <a:buNone/>
            </a:pPr>
            <a:endParaRPr lang="en-US" dirty="0"/>
          </a:p>
          <a:p>
            <a:pPr marL="162020" indent="0">
              <a:buNone/>
            </a:pPr>
            <a:r>
              <a:rPr lang="en-US" dirty="0"/>
              <a:t>Talking points:</a:t>
            </a:r>
          </a:p>
          <a:p>
            <a:pPr marL="158750" indent="0">
              <a:buNone/>
            </a:pPr>
            <a:r>
              <a:rPr lang="en-US" baseline="0" dirty="0"/>
              <a:t>No</a:t>
            </a:r>
          </a:p>
          <a:p>
            <a:pPr marL="158750" indent="0">
              <a:buNone/>
            </a:pPr>
            <a:r>
              <a:rPr lang="en-US" baseline="0" dirty="0"/>
              <a:t>t all Health Clinics in schools have mental health services.</a:t>
            </a:r>
          </a:p>
        </p:txBody>
      </p:sp>
    </p:spTree>
    <p:extLst>
      <p:ext uri="{BB962C8B-B14F-4D97-AF65-F5344CB8AC3E}">
        <p14:creationId xmlns:p14="http://schemas.microsoft.com/office/powerpoint/2010/main" val="202757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https://mhanational.org/addressing-youth-mental-health-crisis-urgent-need-more-education-services-and-supports</a:t>
            </a:r>
          </a:p>
          <a:p>
            <a:endParaRPr lang="en-US" sz="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NY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Youth with Major Severe Depressive Episodes in the Past Year </a:t>
            </a:r>
            <a:r>
              <a:rPr lang="mr-IN" sz="100" dirty="0"/>
              <a:t>–</a:t>
            </a:r>
            <a:r>
              <a:rPr lang="en-US" sz="100" dirty="0"/>
              <a:t> 8.3%</a:t>
            </a:r>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Youth with Major Depressive Episodes in the</a:t>
            </a:r>
            <a:r>
              <a:rPr lang="en-US" sz="100" baseline="0" dirty="0"/>
              <a:t> </a:t>
            </a:r>
            <a:r>
              <a:rPr lang="en-US" sz="100" dirty="0"/>
              <a:t>Past Year Who Did Not Receive Treatment 60.9%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By The Numbers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1,721,000</a:t>
            </a:r>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Number of K-12 Students (2022 Projection)</a:t>
            </a:r>
            <a:r>
              <a:rPr lang="en-US" sz="100" dirty="0" err="1"/>
              <a:t>i</a:t>
            </a:r>
            <a:endParaRPr lang="en-US" sz="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179,000</a:t>
            </a:r>
            <a:r>
              <a:rPr lang="en-US" sz="100" baseline="0" dirty="0"/>
              <a:t> </a:t>
            </a:r>
            <a:r>
              <a:rPr lang="en-US" sz="100" dirty="0"/>
              <a:t>Children with major depression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103,000</a:t>
            </a:r>
            <a:r>
              <a:rPr lang="en-US" sz="100" baseline="0" dirty="0"/>
              <a:t> </a:t>
            </a:r>
            <a:r>
              <a:rPr lang="en-US" sz="100" dirty="0"/>
              <a:t>Children with major depression who do not receive treatment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1:648</a:t>
            </a:r>
            <a:r>
              <a:rPr lang="en-US" sz="100" baseline="0" dirty="0"/>
              <a:t> </a:t>
            </a:r>
            <a:r>
              <a:rPr lang="en-US" sz="100" dirty="0"/>
              <a:t>Ratio of School Psychologists to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(Recommended Ratio 1:500)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1:773</a:t>
            </a:r>
            <a:r>
              <a:rPr lang="en-US" sz="100" baseline="0" dirty="0"/>
              <a:t> </a:t>
            </a:r>
            <a:r>
              <a:rPr lang="en-US" sz="100" dirty="0"/>
              <a:t>Ratio of School Social Workers to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(Recommended Ratio 1:250)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1:288</a:t>
            </a:r>
            <a:r>
              <a:rPr lang="en-US" sz="100" baseline="0" dirty="0"/>
              <a:t> </a:t>
            </a:r>
            <a:r>
              <a:rPr lang="en-US" sz="100" dirty="0"/>
              <a:t>Ratio of School Counselors to Students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 dirty="0"/>
              <a:t>(Recommended Ratio 1:250)</a:t>
            </a:r>
          </a:p>
        </p:txBody>
      </p:sp>
      <p:sp>
        <p:nvSpPr>
          <p:cNvPr id="4" name="Slide Number Placeholder 3"/>
          <p:cNvSpPr>
            <a:spLocks noGrp="1"/>
          </p:cNvSpPr>
          <p:nvPr>
            <p:ph type="sldNum" sz="quarter" idx="5"/>
          </p:nvPr>
        </p:nvSpPr>
        <p:spPr/>
        <p:txBody>
          <a:bodyPr/>
          <a:lstStyle/>
          <a:p>
            <a:fld id="{EEC4F04D-E830-40EE-ACD7-C1E573BDB128}" type="slidenum">
              <a:rPr lang="en-US" smtClean="0"/>
              <a:t>7</a:t>
            </a:fld>
            <a:endParaRPr lang="en-US"/>
          </a:p>
        </p:txBody>
      </p:sp>
    </p:spTree>
    <p:extLst>
      <p:ext uri="{BB962C8B-B14F-4D97-AF65-F5344CB8AC3E}">
        <p14:creationId xmlns:p14="http://schemas.microsoft.com/office/powerpoint/2010/main" val="269285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0323" y="4473892"/>
            <a:ext cx="6389077" cy="3660458"/>
          </a:xfrm>
        </p:spPr>
        <p:txBody>
          <a:bodyPr/>
          <a:lstStyle/>
          <a:p>
            <a:pPr algn="l" rtl="0" fontAlgn="base"/>
            <a:r>
              <a:rPr lang="en-US" sz="1800" b="0" i="0" u="none" strike="noStrike" dirty="0">
                <a:solidFill>
                  <a:srgbClr val="000000"/>
                </a:solidFill>
                <a:effectLst/>
                <a:latin typeface="Calibri" panose="020F0502020204030204" pitchFamily="34" charset="0"/>
              </a:rPr>
              <a:t>TAKE A PAUSE:</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mental health crisis for children and youth in the United States has reached a critical point. The pandemic has exacerbated already alarming trends in mental health, and, without increasing the number of high-quality, evidence-based mental health services, the increased need for services for children and youth will not be met.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The current system is not working for many children, students, families, and staff, with notable problems that existed BEFORE the pandemic made much worse DURING the Pandemic.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This is exposing and highlighting our disparities that have already been devastating communities of color </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This is likely to be a trauma reminder for students, staff, and families that have been experiencing racism and disparities their entire life</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Family Loss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Increased Economic Stress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Increased Family Stress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Blended and Remote Learning</a:t>
            </a:r>
            <a:endParaRPr lang="en-US" b="0" i="0" dirty="0">
              <a:solidFill>
                <a:srgbClr val="444444"/>
              </a:solidFill>
              <a:effectLst/>
              <a:latin typeface="Calibri" panose="020F0502020204030204" pitchFamily="34" charset="0"/>
            </a:endParaRPr>
          </a:p>
          <a:p>
            <a:endParaRPr lang="en-US" dirty="0"/>
          </a:p>
          <a:p>
            <a:r>
              <a:rPr lang="en-US" dirty="0"/>
              <a:t>he COVID-19 pandemic has impacted the mental and emotional health and well-being of youth. In 2021, 15% of youth in the United States had a major depressive episode and 4% had a substance use disorder with the highest rate among youth of color, according to a Mental Health America report. Critically, Mental Health America also found that over half of LGBTQ+ youth screened for suicide risk experienced thoughts of suicide or self-harm. Despite increased need for youth behavioral health prevention and treatment, states are reporting decreased access and availability of services. Kaiser Family Foundation reported that outpatient mental health services declined by 58% for Medicaid and Children’s Health Insurance Program beneficiaries from January-May 2020. School-based behavioral health services have played a pivotal role in addressing the needs of students during the COVID-19 pandemic and beyond.</a:t>
            </a:r>
            <a:endParaRPr lang="en-US" b="1" dirty="0"/>
          </a:p>
          <a:p>
            <a:endParaRPr lang="en-US" b="1" dirty="0"/>
          </a:p>
          <a:p>
            <a:endParaRPr lang="en-US" b="1" dirty="0"/>
          </a:p>
          <a:p>
            <a:r>
              <a:rPr lang="en-US" b="1" dirty="0"/>
              <a:t>U.S. Department of Education came out this year with best practices on </a:t>
            </a:r>
            <a:r>
              <a:rPr lang="en-US" dirty="0"/>
              <a:t>Supporting Child and Student Social, Emotional, Behavioral, and Mental Health Needs due to impact of COVID.  While we don’t have much time to go into each of these right now, I wanted to highlight a few of them.</a:t>
            </a:r>
          </a:p>
          <a:p>
            <a:endParaRPr lang="en-US" dirty="0"/>
          </a:p>
          <a:p>
            <a:r>
              <a:rPr lang="en-US" sz="1200" dirty="0"/>
              <a:t>1. </a:t>
            </a:r>
            <a:r>
              <a:rPr lang="en-US" sz="1200" b="1" dirty="0"/>
              <a:t>CHALLENGES</a:t>
            </a:r>
            <a:r>
              <a:rPr lang="en-US" sz="1200" dirty="0"/>
              <a:t> include: inconsistencies in practices related to screening; referral; service provision for mental health or social, emotional, and behavioral challenges; and provider standards and competencies. Siloed delivery of care. SBHC are positioned to eradicate the </a:t>
            </a:r>
            <a:r>
              <a:rPr lang="en-US" sz="1200" dirty="0" err="1"/>
              <a:t>siloing</a:t>
            </a:r>
            <a:r>
              <a:rPr lang="en-US" sz="1200" dirty="0"/>
              <a:t> in schools.</a:t>
            </a:r>
            <a:endParaRPr lang="en-US" dirty="0"/>
          </a:p>
          <a:p>
            <a:endParaRPr lang="en-US" sz="1200" dirty="0"/>
          </a:p>
          <a:p>
            <a:r>
              <a:rPr lang="en-US" b="1" dirty="0"/>
              <a:t>2. Enhance Mental Health Literacy and Reduce Stigma and Other Barriers to Access </a:t>
            </a:r>
            <a:endParaRPr lang="en-US" dirty="0"/>
          </a:p>
          <a:p>
            <a:r>
              <a:rPr lang="en-US" dirty="0"/>
              <a:t>Given increased mental health needs associated with the pandemic and social challenges (e.g., racial injustice), there is an urgent need to improve access to mental health support by reducing barriers, changing attitudes and perceptions about mental health, and eliminating discriminatory practices that harm students with mental health challenges. We will go over some strategies later on. </a:t>
            </a:r>
            <a:r>
              <a:rPr lang="en-US" b="1" dirty="0"/>
              <a:t>The goal is to eliminate stigma associated with seeking mental health support. </a:t>
            </a:r>
          </a:p>
          <a:p>
            <a:endParaRPr lang="en-US" dirty="0"/>
          </a:p>
          <a:p>
            <a:r>
              <a:rPr lang="en-US" sz="1000" b="1" dirty="0"/>
              <a:t>4. Much of our webinar today will speak to this recommendation. </a:t>
            </a:r>
            <a:r>
              <a:rPr lang="en-US" sz="1000" dirty="0"/>
              <a:t>Do not create separate teams and systems for Mental Health in Schools. Schools won’t be able to do this effort alone. Families, child-serving partners, and community providers will be critical. It will be important to have a team focused on trends and patterns with focus on developing/ strengthening Mental Health promotion and prevention. Hold space to build trust and work toward establishing norms and routines together. </a:t>
            </a:r>
          </a:p>
          <a:p>
            <a:endParaRPr lang="en-US" dirty="0"/>
          </a:p>
          <a:p>
            <a:r>
              <a:rPr lang="en-US" sz="1000" b="1" dirty="0"/>
              <a:t>7. Review school, program, and community-wide data. </a:t>
            </a:r>
            <a:r>
              <a:rPr lang="en-US" sz="1000" dirty="0"/>
              <a:t>Examples of these data include: Chronic absenteeism data, Student visits to school specialists (e.g., counselors, nurses, social workers), Calls to community crisis centers, Mental health service utilization,  Implementation of data-based interventions is critical to meeting this obligation and demonstrating progress for students (Hoover et al., 2019). Thus, in addition to monitoring school, program, and community data, schools and programs should measure, monitor, and evaluate how effectively programs are implemented and if the desired outcomes are </a:t>
            </a:r>
          </a:p>
          <a:p>
            <a:endParaRPr lang="en-US" dirty="0"/>
          </a:p>
          <a:p>
            <a:endParaRPr lang="en-US" dirty="0"/>
          </a:p>
        </p:txBody>
      </p:sp>
      <p:sp>
        <p:nvSpPr>
          <p:cNvPr id="4" name="Slide Number Placeholder 3"/>
          <p:cNvSpPr>
            <a:spLocks noGrp="1"/>
          </p:cNvSpPr>
          <p:nvPr>
            <p:ph type="sldNum" sz="quarter" idx="10"/>
          </p:nvPr>
        </p:nvSpPr>
        <p:spPr/>
        <p:txBody>
          <a:bodyPr/>
          <a:lstStyle/>
          <a:p>
            <a:fld id="{98A1E3EA-81BC-401B-967E-188EEBC34DF1}" type="slidenum">
              <a:rPr lang="en-US" smtClean="0"/>
              <a:t>8</a:t>
            </a:fld>
            <a:endParaRPr lang="en-US" dirty="0"/>
          </a:p>
        </p:txBody>
      </p:sp>
    </p:spTree>
    <p:extLst>
      <p:ext uri="{BB962C8B-B14F-4D97-AF65-F5344CB8AC3E}">
        <p14:creationId xmlns:p14="http://schemas.microsoft.com/office/powerpoint/2010/main" val="836786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701040" y="4415792"/>
            <a:ext cx="5608320" cy="4183380"/>
          </a:xfrm>
          <a:prstGeom prst="rect">
            <a:avLst/>
          </a:prstGeom>
        </p:spPr>
        <p:txBody>
          <a:bodyPr/>
          <a:lstStyle/>
          <a:p>
            <a:pPr defTabSz="912859">
              <a:buClr>
                <a:srgbClr val="000000"/>
              </a:buClr>
              <a:defRPr/>
            </a:pPr>
            <a:r>
              <a:rPr lang="en-US" i="1" dirty="0"/>
              <a:t>ANIMATION: Photos appear after 1 click</a:t>
            </a:r>
            <a:r>
              <a:rPr lang="en-US" i="1" baseline="0" dirty="0"/>
              <a:t>. Opening screen is title only.  </a:t>
            </a:r>
          </a:p>
          <a:p>
            <a:endParaRPr lang="en-US" dirty="0"/>
          </a:p>
          <a:p>
            <a:pPr lvl="1">
              <a:buFont typeface="Calibri" panose="020F0502020204030204" pitchFamily="34" charset="0"/>
              <a:buChar char="•"/>
            </a:pPr>
            <a:r>
              <a:rPr lang="en-US" sz="2600" dirty="0"/>
              <a:t>Staffing &amp; Training</a:t>
            </a:r>
          </a:p>
          <a:p>
            <a:pPr lvl="2">
              <a:buFont typeface="Wingdings" panose="05000000000000000000" pitchFamily="2" charset="2"/>
              <a:buChar char="§"/>
            </a:pPr>
            <a:r>
              <a:rPr lang="en-US" sz="2600" dirty="0"/>
              <a:t>Current Mental health staffing patterns are sufficient to cover the mental health needs of your schools as indicated by referrals. </a:t>
            </a:r>
          </a:p>
          <a:p>
            <a:pPr lvl="1">
              <a:buFont typeface="Wingdings" panose="05000000000000000000" pitchFamily="2" charset="2"/>
              <a:buChar char="§"/>
            </a:pPr>
            <a:r>
              <a:rPr lang="en-US" sz="2600" dirty="0"/>
              <a:t>Community Coordination &amp; Collaboration</a:t>
            </a:r>
          </a:p>
          <a:p>
            <a:pPr lvl="2">
              <a:buFont typeface="Wingdings" panose="05000000000000000000" pitchFamily="2" charset="2"/>
              <a:buChar char="§"/>
            </a:pPr>
            <a:r>
              <a:rPr lang="en-US" sz="2600" dirty="0"/>
              <a:t>A regularly updated directory or electronic resources are maintained to assist students and families in connecting to relevant health, mental health, substance abuse, academic and other programs or resources in the school and the community. </a:t>
            </a:r>
          </a:p>
          <a:p>
            <a:pPr lvl="1">
              <a:buFont typeface="Wingdings" panose="05000000000000000000" pitchFamily="2" charset="2"/>
              <a:buChar char="§"/>
            </a:pPr>
            <a:r>
              <a:rPr lang="en-US" sz="2600" dirty="0"/>
              <a:t>Service Delivery</a:t>
            </a:r>
          </a:p>
          <a:p>
            <a:pPr lvl="2">
              <a:buFont typeface="Wingdings" panose="05000000000000000000" pitchFamily="2" charset="2"/>
              <a:buChar char="§"/>
            </a:pPr>
            <a:r>
              <a:rPr lang="en-US" sz="2600" dirty="0"/>
              <a:t>A range of activities and services, including school-wide mental health promotion,   prevention, early intervention and treatment services are provided for youth in general. </a:t>
            </a:r>
          </a:p>
          <a:p>
            <a:pPr lvl="2">
              <a:buFont typeface="Wingdings" panose="05000000000000000000" pitchFamily="2" charset="2"/>
              <a:buChar char="§"/>
            </a:pPr>
            <a:r>
              <a:rPr lang="en-US" sz="2600" dirty="0"/>
              <a:t>Mental health activities and services are designed to meet the needs of culturally and linguistically diverse groups. </a:t>
            </a:r>
          </a:p>
          <a:p>
            <a:pPr lvl="1">
              <a:buFont typeface="Calibri" panose="020F0502020204030204" pitchFamily="34" charset="0"/>
              <a:buChar char="•"/>
            </a:pPr>
            <a:r>
              <a:rPr lang="en-US" sz="2600" dirty="0"/>
              <a:t>School Coordination &amp; Collaboration</a:t>
            </a:r>
          </a:p>
          <a:p>
            <a:pPr lvl="2">
              <a:buFont typeface="Wingdings" panose="05000000000000000000" pitchFamily="2" charset="2"/>
              <a:buChar char="§"/>
            </a:pPr>
            <a:r>
              <a:rPr lang="en-US" sz="2600" dirty="0"/>
              <a:t>Mental health staff provides consultation services to teachers, administrators and other school staff. </a:t>
            </a:r>
          </a:p>
          <a:p>
            <a:endParaRPr lang="en-US" dirty="0"/>
          </a:p>
          <a:p>
            <a:endParaRPr lang="en-US" dirty="0"/>
          </a:p>
          <a:p>
            <a:endParaRPr lang="en-US" dirty="0"/>
          </a:p>
          <a:p>
            <a:endParaRPr lang="en-US" dirty="0"/>
          </a:p>
          <a:p>
            <a:endParaRPr lang="en-US" dirty="0"/>
          </a:p>
          <a:p>
            <a:endParaRPr lang="en-US" dirty="0"/>
          </a:p>
          <a:p>
            <a:r>
              <a:rPr lang="en-US" dirty="0"/>
              <a:t>Audience: </a:t>
            </a:r>
          </a:p>
          <a:p>
            <a:pPr defTabSz="912859">
              <a:buClr>
                <a:srgbClr val="000000"/>
              </a:buClr>
              <a:defRPr/>
            </a:pPr>
            <a:r>
              <a:rPr lang="en-US" dirty="0"/>
              <a:t>Longer presentations. Most appropriate</a:t>
            </a:r>
            <a:r>
              <a:rPr lang="en-US" baseline="0" dirty="0"/>
              <a:t> for school-based or school-facing staff: P</a:t>
            </a:r>
            <a:r>
              <a:rPr lang="en-US" dirty="0"/>
              <a:t>rovider orientations,</a:t>
            </a:r>
            <a:r>
              <a:rPr lang="en-US" baseline="0" dirty="0"/>
              <a:t> Consultant and Manager orientations or information sessions (within SMH)</a:t>
            </a:r>
            <a:endParaRPr lang="en-US" dirty="0"/>
          </a:p>
          <a:p>
            <a:endParaRPr lang="en-US" dirty="0"/>
          </a:p>
          <a:p>
            <a:r>
              <a:rPr lang="en-US" dirty="0"/>
              <a:t>Talking points:</a:t>
            </a:r>
          </a:p>
          <a:p>
            <a:r>
              <a:rPr lang="en-US" dirty="0"/>
              <a:t>***Before revealing</a:t>
            </a:r>
            <a:r>
              <a:rPr lang="en-US" baseline="0" dirty="0"/>
              <a:t> the photos, the presente</a:t>
            </a:r>
            <a:r>
              <a:rPr lang="en-US" dirty="0"/>
              <a:t>r should poll the audience to see if they</a:t>
            </a:r>
            <a:r>
              <a:rPr lang="en-US" baseline="0" dirty="0"/>
              <a:t> have thoughts***</a:t>
            </a:r>
          </a:p>
          <a:p>
            <a:r>
              <a:rPr lang="en-US" baseline="0" dirty="0"/>
              <a:t>What are some challenges we work with in providing mental health services in schools?</a:t>
            </a:r>
          </a:p>
          <a:p>
            <a:r>
              <a:rPr lang="en-US" dirty="0"/>
              <a:t>Time</a:t>
            </a:r>
          </a:p>
          <a:p>
            <a:r>
              <a:rPr lang="en-US" dirty="0"/>
              <a:t>Money (or lack thereof)</a:t>
            </a:r>
          </a:p>
          <a:p>
            <a:r>
              <a:rPr lang="en-US" dirty="0"/>
              <a:t>Office space</a:t>
            </a:r>
          </a:p>
          <a:p>
            <a:r>
              <a:rPr lang="en-US" dirty="0"/>
              <a:t>Student</a:t>
            </a:r>
            <a:r>
              <a:rPr lang="en-US" baseline="0" dirty="0"/>
              <a:t> work/schedule</a:t>
            </a:r>
          </a:p>
          <a:p>
            <a:r>
              <a:rPr lang="en-US" baseline="0" dirty="0"/>
              <a:t>Lack of collaboration (including within the school and with community, families)</a:t>
            </a:r>
          </a:p>
          <a:p>
            <a:r>
              <a:rPr lang="en-US" baseline="0" dirty="0"/>
              <a:t>Student violence</a:t>
            </a:r>
          </a:p>
          <a:p>
            <a:r>
              <a:rPr lang="en-US" baseline="0" dirty="0"/>
              <a:t>Student SES, </a:t>
            </a:r>
            <a:r>
              <a:rPr lang="en-US" baseline="0" dirty="0" err="1"/>
              <a:t>etc</a:t>
            </a:r>
            <a:endParaRPr lang="en-US" baseline="0" dirty="0"/>
          </a:p>
          <a:p>
            <a:r>
              <a:rPr lang="en-US" baseline="0" dirty="0"/>
              <a:t>Lack of communication </a:t>
            </a:r>
          </a:p>
          <a:p>
            <a:r>
              <a:rPr lang="en-US" baseline="0" dirty="0"/>
              <a:t>Academics priority </a:t>
            </a:r>
          </a:p>
          <a:p>
            <a:endParaRPr lang="en-US" baseline="0" dirty="0"/>
          </a:p>
          <a:p>
            <a:endParaRPr lang="en-US" baseline="0" dirty="0"/>
          </a:p>
          <a:p>
            <a:endParaRPr lang="en-US" dirty="0"/>
          </a:p>
        </p:txBody>
      </p:sp>
    </p:spTree>
    <p:extLst>
      <p:ext uri="{BB962C8B-B14F-4D97-AF65-F5344CB8AC3E}">
        <p14:creationId xmlns:p14="http://schemas.microsoft.com/office/powerpoint/2010/main" val="2871760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0F50-3E94-4CD7-AD3A-932782D0FE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C54920-E98A-4302-A9FB-2322B54589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8F3AF1-580F-4A72-AE41-81064D10CEA2}"/>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5" name="Footer Placeholder 4">
            <a:extLst>
              <a:ext uri="{FF2B5EF4-FFF2-40B4-BE49-F238E27FC236}">
                <a16:creationId xmlns:a16="http://schemas.microsoft.com/office/drawing/2014/main" id="{808D6BD4-A2DB-4E02-8C1F-FE83279F3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F5CEB-392C-423C-A91E-B79D5EE43E39}"/>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33228223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3559-2D7F-4AC3-9D74-C3360663BB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B3C810-D3EC-4316-BF14-A7FA751268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DF63A-57D2-43E7-9DE7-1728CEC2DE46}"/>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5" name="Footer Placeholder 4">
            <a:extLst>
              <a:ext uri="{FF2B5EF4-FFF2-40B4-BE49-F238E27FC236}">
                <a16:creationId xmlns:a16="http://schemas.microsoft.com/office/drawing/2014/main" id="{1EE67532-B4B6-4D00-A8B3-CC620BA60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242E9-DEF9-48EF-8182-8714DC1DDBA7}"/>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9189361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99D942-9ABC-4F3F-A19B-77E0567A4F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7822B3-1C40-4582-999C-E48F48081B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AD4FA-3B4F-4D9C-BB27-4C4C375A344F}"/>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5" name="Footer Placeholder 4">
            <a:extLst>
              <a:ext uri="{FF2B5EF4-FFF2-40B4-BE49-F238E27FC236}">
                <a16:creationId xmlns:a16="http://schemas.microsoft.com/office/drawing/2014/main" id="{F4B52C41-AF06-4447-836B-E2D9EAF2B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83020-643A-433C-97BC-496BC2FE120A}"/>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8176425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9">
  <p:cSld name="Custom Layout 9">
    <p:spTree>
      <p:nvGrpSpPr>
        <p:cNvPr id="1" name="Shape 144"/>
        <p:cNvGrpSpPr/>
        <p:nvPr/>
      </p:nvGrpSpPr>
      <p:grpSpPr>
        <a:xfrm>
          <a:off x="0" y="0"/>
          <a:ext cx="0" cy="0"/>
          <a:chOff x="0" y="0"/>
          <a:chExt cx="0" cy="0"/>
        </a:xfrm>
      </p:grpSpPr>
    </p:spTree>
    <p:extLst>
      <p:ext uri="{BB962C8B-B14F-4D97-AF65-F5344CB8AC3E}">
        <p14:creationId xmlns:p14="http://schemas.microsoft.com/office/powerpoint/2010/main" val="554266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50" b="0" i="0">
                <a:solidFill>
                  <a:srgbClr val="5D7380"/>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149479" y="1944623"/>
            <a:ext cx="4472940" cy="4411980"/>
          </a:xfrm>
          <a:prstGeom prst="rect">
            <a:avLst/>
          </a:prstGeom>
        </p:spPr>
        <p:txBody>
          <a:bodyPr wrap="square" lIns="0" tIns="0" rIns="0" bIns="0">
            <a:spAutoFit/>
          </a:bodyPr>
          <a:lstStyle>
            <a:lvl1pPr>
              <a:defRPr sz="1700" b="0" i="0">
                <a:solidFill>
                  <a:srgbClr val="5D7380"/>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136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27DE-29AE-4B50-A939-FA01F80FE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D964E-078C-40E4-B50E-FBC64ACC9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3874E-FB41-4273-B8C4-168574AF30FE}"/>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5" name="Footer Placeholder 4">
            <a:extLst>
              <a:ext uri="{FF2B5EF4-FFF2-40B4-BE49-F238E27FC236}">
                <a16:creationId xmlns:a16="http://schemas.microsoft.com/office/drawing/2014/main" id="{5D199EB6-FCD7-430B-A8DD-D36BE401C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DF823-5D43-45D3-8CF4-A8B65A8001C0}"/>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5968785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2EAF-C5A9-4DB5-80E8-2AE89E0E7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72FE1-837F-415A-97D3-889C99D85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8002A1-669D-4629-B9B5-1AEF608D9E84}"/>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5" name="Footer Placeholder 4">
            <a:extLst>
              <a:ext uri="{FF2B5EF4-FFF2-40B4-BE49-F238E27FC236}">
                <a16:creationId xmlns:a16="http://schemas.microsoft.com/office/drawing/2014/main" id="{326E7D28-15C1-40CB-B7CD-9D33DAC25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2671F-38C0-434C-9B81-3EB1A5AF7929}"/>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7035793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8813-6677-401F-9836-8AB936D15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4EC80-3220-4075-AF1E-6C68E4B26D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8F4E6B-2F12-4E35-94FF-88B44B0338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99F81-F3EB-4635-99C2-91F5D64C4F5E}"/>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6" name="Footer Placeholder 5">
            <a:extLst>
              <a:ext uri="{FF2B5EF4-FFF2-40B4-BE49-F238E27FC236}">
                <a16:creationId xmlns:a16="http://schemas.microsoft.com/office/drawing/2014/main" id="{6D53AA56-83F5-4652-921D-D2843F5047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8CE25-015A-405F-B0CD-998FFE2D7793}"/>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40763200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E632-4186-4A51-BFD4-7195118B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AD35E1-A07E-4161-A83B-E6756B5BFC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73436A-E697-4C92-B361-95FA3EF55C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525539-7CAE-45CD-8712-24114465D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DBDC60-6B51-4002-A97B-BBD236DB56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69DCB-6103-4D5A-8B55-B19885E193D3}"/>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8" name="Footer Placeholder 7">
            <a:extLst>
              <a:ext uri="{FF2B5EF4-FFF2-40B4-BE49-F238E27FC236}">
                <a16:creationId xmlns:a16="http://schemas.microsoft.com/office/drawing/2014/main" id="{978B2B34-CB64-42CE-8CA4-AD500849C4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5E2343-5707-49D2-AC47-1F63C300F8B4}"/>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0022848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E878-AE02-4081-945F-A9C3BC7948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9CBB41-C361-4B9A-AE66-88E43AA84103}"/>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4" name="Footer Placeholder 3">
            <a:extLst>
              <a:ext uri="{FF2B5EF4-FFF2-40B4-BE49-F238E27FC236}">
                <a16:creationId xmlns:a16="http://schemas.microsoft.com/office/drawing/2014/main" id="{70866D81-49C2-4CB0-BCA8-C1289A640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B4703-67F7-44C2-AB19-B8F741ECD63F}"/>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21398542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3397D3-9A26-435C-889E-A8DAEC9D9EB5}"/>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3" name="Footer Placeholder 2">
            <a:extLst>
              <a:ext uri="{FF2B5EF4-FFF2-40B4-BE49-F238E27FC236}">
                <a16:creationId xmlns:a16="http://schemas.microsoft.com/office/drawing/2014/main" id="{58734834-8485-46C3-8E84-B3EAD0DC4F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35AA51-B1A0-498C-AF9B-D38303C59DB4}"/>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35482951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3561-3198-497A-9C73-14989A0CF1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102637-5E69-4704-BB4D-8150A3C76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357959-5591-4D1E-A9F4-11C9D024E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569146-939E-411C-8F4A-A78169B9D5B0}"/>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6" name="Footer Placeholder 5">
            <a:extLst>
              <a:ext uri="{FF2B5EF4-FFF2-40B4-BE49-F238E27FC236}">
                <a16:creationId xmlns:a16="http://schemas.microsoft.com/office/drawing/2014/main" id="{3ECDD2A1-7B3F-4199-9CE0-45566BF41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F5698-E4EB-4C6B-B5F3-D78499177616}"/>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1749182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7986-5F3E-4C07-9FDF-C75EC9755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FA7C7A-4E2D-4790-9D23-B920AEDFE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11A2A7-0D01-4CA2-9550-4251D4943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26223-B72F-4313-8831-E62110DD8B70}"/>
              </a:ext>
            </a:extLst>
          </p:cNvPr>
          <p:cNvSpPr>
            <a:spLocks noGrp="1"/>
          </p:cNvSpPr>
          <p:nvPr>
            <p:ph type="dt" sz="half" idx="10"/>
          </p:nvPr>
        </p:nvSpPr>
        <p:spPr/>
        <p:txBody>
          <a:bodyPr/>
          <a:lstStyle/>
          <a:p>
            <a:fld id="{23A1612B-683C-4A51-9B34-AE7BB00526C0}" type="datetimeFigureOut">
              <a:rPr lang="en-US" smtClean="0"/>
              <a:t>5/23/2022</a:t>
            </a:fld>
            <a:endParaRPr lang="en-US"/>
          </a:p>
        </p:txBody>
      </p:sp>
      <p:sp>
        <p:nvSpPr>
          <p:cNvPr id="6" name="Footer Placeholder 5">
            <a:extLst>
              <a:ext uri="{FF2B5EF4-FFF2-40B4-BE49-F238E27FC236}">
                <a16:creationId xmlns:a16="http://schemas.microsoft.com/office/drawing/2014/main" id="{751A9FFC-F7AD-473F-B45B-CF1A55475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F846B-4560-4A26-BA2C-19E7B3F5ACAF}"/>
              </a:ext>
            </a:extLst>
          </p:cNvPr>
          <p:cNvSpPr>
            <a:spLocks noGrp="1"/>
          </p:cNvSpPr>
          <p:nvPr>
            <p:ph type="sldNum" sz="quarter" idx="12"/>
          </p:nvPr>
        </p:nvSpPr>
        <p:spPr/>
        <p:txBody>
          <a:bodyPr/>
          <a:lstStyle/>
          <a:p>
            <a:fld id="{FA2C2ED0-315A-40BC-A85E-CA2C2EB4BD7A}" type="slidenum">
              <a:rPr lang="en-US" smtClean="0"/>
              <a:t>‹#›</a:t>
            </a:fld>
            <a:endParaRPr lang="en-US"/>
          </a:p>
        </p:txBody>
      </p:sp>
    </p:spTree>
    <p:extLst>
      <p:ext uri="{BB962C8B-B14F-4D97-AF65-F5344CB8AC3E}">
        <p14:creationId xmlns:p14="http://schemas.microsoft.com/office/powerpoint/2010/main" val="17664482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7F13CA-AB5D-4048-BDB4-C2251BC327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4A863E-D007-4FFD-9AE7-8DFE5D8F4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B0714-A693-43E2-8E3C-2A03AEA0F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1612B-683C-4A51-9B34-AE7BB00526C0}" type="datetimeFigureOut">
              <a:rPr lang="en-US" smtClean="0"/>
              <a:t>5/23/2022</a:t>
            </a:fld>
            <a:endParaRPr lang="en-US"/>
          </a:p>
        </p:txBody>
      </p:sp>
      <p:sp>
        <p:nvSpPr>
          <p:cNvPr id="5" name="Footer Placeholder 4">
            <a:extLst>
              <a:ext uri="{FF2B5EF4-FFF2-40B4-BE49-F238E27FC236}">
                <a16:creationId xmlns:a16="http://schemas.microsoft.com/office/drawing/2014/main" id="{76CEE108-310C-4873-BA15-AEDEE6FDF2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566D44-B74F-4C5F-9DCF-4E5A69F7D1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C2ED0-315A-40BC-A85E-CA2C2EB4BD7A}" type="slidenum">
              <a:rPr lang="en-US" smtClean="0"/>
              <a:t>‹#›</a:t>
            </a:fld>
            <a:endParaRPr lang="en-US"/>
          </a:p>
        </p:txBody>
      </p:sp>
    </p:spTree>
    <p:extLst>
      <p:ext uri="{BB962C8B-B14F-4D97-AF65-F5344CB8AC3E}">
        <p14:creationId xmlns:p14="http://schemas.microsoft.com/office/powerpoint/2010/main" val="989552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nysbhfoundation.org/behavioralhealthprogram"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DE21E-99FE-4983-BCA2-C5A99D90D8E2}"/>
              </a:ext>
            </a:extLst>
          </p:cNvPr>
          <p:cNvSpPr>
            <a:spLocks noGrp="1"/>
          </p:cNvSpPr>
          <p:nvPr>
            <p:ph type="ctrTitle"/>
          </p:nvPr>
        </p:nvSpPr>
        <p:spPr>
          <a:xfrm>
            <a:off x="661558" y="2317000"/>
            <a:ext cx="10909640" cy="1136748"/>
          </a:xfrm>
        </p:spPr>
        <p:txBody>
          <a:bodyPr anchor="b">
            <a:normAutofit/>
          </a:bodyPr>
          <a:lstStyle/>
          <a:p>
            <a:r>
              <a:rPr lang="en-US" sz="3600" b="1" dirty="0">
                <a:solidFill>
                  <a:srgbClr val="0070C0"/>
                </a:solidFill>
              </a:rPr>
              <a:t>School-Based Behavioral Healthcare in a </a:t>
            </a:r>
            <a:br>
              <a:rPr lang="en-US" sz="3600" b="1" dirty="0">
                <a:solidFill>
                  <a:srgbClr val="0070C0"/>
                </a:solidFill>
              </a:rPr>
            </a:br>
            <a:r>
              <a:rPr lang="en-US" sz="3600" b="1" dirty="0">
                <a:solidFill>
                  <a:srgbClr val="0070C0"/>
                </a:solidFill>
              </a:rPr>
              <a:t>Mid-Pandemic World:</a:t>
            </a:r>
          </a:p>
        </p:txBody>
      </p:sp>
      <p:sp>
        <p:nvSpPr>
          <p:cNvPr id="3" name="Subtitle 2">
            <a:extLst>
              <a:ext uri="{FF2B5EF4-FFF2-40B4-BE49-F238E27FC236}">
                <a16:creationId xmlns:a16="http://schemas.microsoft.com/office/drawing/2014/main" id="{8C0A3659-DC02-4943-861B-266B4A92777C}"/>
              </a:ext>
            </a:extLst>
          </p:cNvPr>
          <p:cNvSpPr>
            <a:spLocks noGrp="1"/>
          </p:cNvSpPr>
          <p:nvPr>
            <p:ph type="subTitle" idx="1"/>
          </p:nvPr>
        </p:nvSpPr>
        <p:spPr>
          <a:xfrm>
            <a:off x="356395" y="3510658"/>
            <a:ext cx="11576649" cy="552659"/>
          </a:xfrm>
        </p:spPr>
        <p:txBody>
          <a:bodyPr anchor="t">
            <a:noAutofit/>
          </a:bodyPr>
          <a:lstStyle/>
          <a:p>
            <a:r>
              <a:rPr lang="en-US" sz="2800" dirty="0">
                <a:solidFill>
                  <a:srgbClr val="0070C0"/>
                </a:solidFill>
              </a:rPr>
              <a:t>A Program to Strengthen Capacity to Meet the Needs of Students &amp; Families</a:t>
            </a:r>
          </a:p>
        </p:txBody>
      </p:sp>
      <p:pic>
        <p:nvPicPr>
          <p:cNvPr id="4" name="Picture 3">
            <a:extLst>
              <a:ext uri="{FF2B5EF4-FFF2-40B4-BE49-F238E27FC236}">
                <a16:creationId xmlns:a16="http://schemas.microsoft.com/office/drawing/2014/main" id="{208FA4CC-4613-4B2C-8203-2FA2DCC305CC}"/>
              </a:ext>
            </a:extLst>
          </p:cNvPr>
          <p:cNvPicPr>
            <a:picLocks noChangeAspect="1"/>
          </p:cNvPicPr>
          <p:nvPr/>
        </p:nvPicPr>
        <p:blipFill>
          <a:blip r:embed="rId3"/>
          <a:stretch>
            <a:fillRect/>
          </a:stretch>
        </p:blipFill>
        <p:spPr>
          <a:xfrm>
            <a:off x="3736590" y="188478"/>
            <a:ext cx="4741496" cy="1778061"/>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D7D7C8-5743-4AA2-ABC8-28E808F16C42}"/>
              </a:ext>
            </a:extLst>
          </p:cNvPr>
          <p:cNvSpPr txBox="1"/>
          <p:nvPr/>
        </p:nvSpPr>
        <p:spPr>
          <a:xfrm>
            <a:off x="3464941" y="4590232"/>
            <a:ext cx="5853273" cy="846385"/>
          </a:xfrm>
          <a:prstGeom prst="rect">
            <a:avLst/>
          </a:prstGeom>
          <a:noFill/>
        </p:spPr>
        <p:txBody>
          <a:bodyPr wrap="none" rtlCol="0">
            <a:spAutoFit/>
          </a:bodyPr>
          <a:lstStyle/>
          <a:p>
            <a:pPr algn="ctr">
              <a:spcAft>
                <a:spcPts val="600"/>
              </a:spcAft>
            </a:pPr>
            <a:r>
              <a:rPr lang="en-US" sz="2200" b="1" dirty="0">
                <a:solidFill>
                  <a:srgbClr val="C55A11"/>
                </a:solidFill>
              </a:rPr>
              <a:t>NY STATE HEALTH FOUNDATION PRESENTATION</a:t>
            </a:r>
          </a:p>
          <a:p>
            <a:pPr algn="ctr">
              <a:spcAft>
                <a:spcPts val="600"/>
              </a:spcAft>
            </a:pPr>
            <a:r>
              <a:rPr lang="en-US" sz="2200" b="1" dirty="0">
                <a:solidFill>
                  <a:srgbClr val="C55A11"/>
                </a:solidFill>
              </a:rPr>
              <a:t>MAY 23, 2022</a:t>
            </a:r>
          </a:p>
        </p:txBody>
      </p:sp>
    </p:spTree>
    <p:extLst>
      <p:ext uri="{BB962C8B-B14F-4D97-AF65-F5344CB8AC3E}">
        <p14:creationId xmlns:p14="http://schemas.microsoft.com/office/powerpoint/2010/main" val="1483861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12192000" cy="1065648"/>
          </a:xfrm>
          <a:prstGeom prst="rect">
            <a:avLst/>
          </a:prstGeom>
          <a:solidFill>
            <a:srgbClr val="C3C0D2"/>
          </a:solidFill>
        </p:spPr>
        <p:txBody>
          <a:bodyPr wrap="square" lIns="121917" tIns="60958" rIns="121917" bIns="60958" rtlCol="0" anchor="ctr" anchorCtr="1">
            <a:noAutofit/>
          </a:bodyPr>
          <a:lstStyle/>
          <a:p>
            <a:pPr algn="ctr"/>
            <a:r>
              <a:rPr lang="en-US" sz="4300" dirty="0">
                <a:latin typeface="Cambria" panose="02040503050406030204" pitchFamily="18" charset="0"/>
              </a:rPr>
              <a:t>School As Client</a:t>
            </a:r>
          </a:p>
        </p:txBody>
      </p:sp>
      <p:sp>
        <p:nvSpPr>
          <p:cNvPr id="3" name="Rectangle 3"/>
          <p:cNvSpPr txBox="1">
            <a:spLocks noChangeArrowheads="1"/>
          </p:cNvSpPr>
          <p:nvPr/>
        </p:nvSpPr>
        <p:spPr>
          <a:xfrm>
            <a:off x="472518" y="1694223"/>
            <a:ext cx="10716639" cy="2705104"/>
          </a:xfrm>
          <a:prstGeom prst="rect">
            <a:avLst/>
          </a:prstGeom>
          <a:noFill/>
        </p:spPr>
        <p:txBody>
          <a:bodyPr lIns="120648" tIns="59265" rIns="120648" bIns="59265"/>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a:buFont typeface="Arial" panose="020B0604020202020204" pitchFamily="34" charset="0"/>
              <a:buChar char="•"/>
            </a:pPr>
            <a:r>
              <a:rPr lang="en-US" altLang="en-US" sz="2400" dirty="0">
                <a:latin typeface="Cambria" panose="02040503050406030204" pitchFamily="18" charset="0"/>
              </a:rPr>
              <a:t>Recognizing the </a:t>
            </a:r>
            <a:r>
              <a:rPr lang="en-US" altLang="en-US" sz="2400" b="1" dirty="0">
                <a:latin typeface="Cambria" panose="02040503050406030204" pitchFamily="18" charset="0"/>
              </a:rPr>
              <a:t>Presenting Problem</a:t>
            </a:r>
          </a:p>
          <a:p>
            <a:pPr marL="380990" indent="-380990">
              <a:buFont typeface="Arial" panose="020B0604020202020204" pitchFamily="34" charset="0"/>
              <a:buChar char="•"/>
            </a:pPr>
            <a:endParaRPr lang="en-US" altLang="en-US" sz="2400" dirty="0">
              <a:latin typeface="Cambria" panose="02040503050406030204" pitchFamily="18" charset="0"/>
            </a:endParaRPr>
          </a:p>
          <a:p>
            <a:pPr marL="380990" indent="-380990">
              <a:buFont typeface="Arial" panose="020B0604020202020204" pitchFamily="34" charset="0"/>
              <a:buChar char="•"/>
            </a:pPr>
            <a:r>
              <a:rPr lang="en-US" altLang="en-US" sz="2400" dirty="0">
                <a:latin typeface="Cambria" panose="02040503050406030204" pitchFamily="18" charset="0"/>
              </a:rPr>
              <a:t>Using </a:t>
            </a:r>
            <a:r>
              <a:rPr lang="en-US" altLang="en-US" sz="2400" b="1" dirty="0">
                <a:latin typeface="Cambria" panose="02040503050406030204" pitchFamily="18" charset="0"/>
              </a:rPr>
              <a:t>Assessment </a:t>
            </a:r>
            <a:r>
              <a:rPr lang="en-US" altLang="en-US" sz="2400" dirty="0">
                <a:latin typeface="Cambria" panose="02040503050406030204" pitchFamily="18" charset="0"/>
              </a:rPr>
              <a:t>tools and observation to obtain data </a:t>
            </a:r>
          </a:p>
          <a:p>
            <a:pPr marL="380990" indent="-380990">
              <a:buFont typeface="Arial" panose="020B0604020202020204" pitchFamily="34" charset="0"/>
              <a:buChar char="•"/>
            </a:pPr>
            <a:endParaRPr lang="en-US" altLang="en-US" sz="2400" dirty="0">
              <a:latin typeface="Cambria" panose="02040503050406030204" pitchFamily="18" charset="0"/>
            </a:endParaRPr>
          </a:p>
          <a:p>
            <a:pPr marL="380990" indent="-380990">
              <a:buFont typeface="Arial" panose="020B0604020202020204" pitchFamily="34" charset="0"/>
              <a:buChar char="•"/>
            </a:pPr>
            <a:r>
              <a:rPr lang="en-US" altLang="en-US" sz="2400" dirty="0">
                <a:latin typeface="Cambria" panose="02040503050406030204" pitchFamily="18" charset="0"/>
              </a:rPr>
              <a:t>Creating a </a:t>
            </a:r>
            <a:r>
              <a:rPr lang="en-US" altLang="en-US" sz="2400" b="1" dirty="0">
                <a:latin typeface="Cambria" panose="02040503050406030204" pitchFamily="18" charset="0"/>
              </a:rPr>
              <a:t>Treatment Plan </a:t>
            </a:r>
            <a:r>
              <a:rPr lang="en-US" altLang="en-US" sz="2400" dirty="0">
                <a:latin typeface="Cambria" panose="02040503050406030204" pitchFamily="18" charset="0"/>
              </a:rPr>
              <a:t>on how to approach the problem and meet goals </a:t>
            </a:r>
            <a:endParaRPr lang="en-US" altLang="en-US" sz="2400" b="1" dirty="0">
              <a:latin typeface="Cambria" panose="02040503050406030204" pitchFamily="18" charset="0"/>
            </a:endParaRPr>
          </a:p>
          <a:p>
            <a:pPr marL="380990" indent="-380990">
              <a:buFont typeface="Arial" panose="020B0604020202020204" pitchFamily="34" charset="0"/>
              <a:buChar char="•"/>
            </a:pPr>
            <a:endParaRPr lang="en-US" altLang="en-US" sz="2400" dirty="0">
              <a:latin typeface="Cambria" panose="02040503050406030204" pitchFamily="18" charset="0"/>
            </a:endParaRPr>
          </a:p>
          <a:p>
            <a:pPr marL="380990" indent="-380990">
              <a:buFont typeface="Arial" panose="020B0604020202020204" pitchFamily="34" charset="0"/>
              <a:buChar char="•"/>
            </a:pPr>
            <a:r>
              <a:rPr lang="en-US" altLang="en-US" sz="2400" b="1" dirty="0">
                <a:latin typeface="Cambria" panose="02040503050406030204" pitchFamily="18" charset="0"/>
              </a:rPr>
              <a:t>Learning the Language and Culture </a:t>
            </a:r>
            <a:r>
              <a:rPr lang="en-US" altLang="en-US" sz="2400" dirty="0">
                <a:latin typeface="Cambria" panose="02040503050406030204" pitchFamily="18" charset="0"/>
              </a:rPr>
              <a:t>– meet them where they are!</a:t>
            </a:r>
            <a:endParaRPr lang="en-US" altLang="en-US" sz="2400" b="1" dirty="0">
              <a:latin typeface="Cambria" panose="02040503050406030204" pitchFamily="18" charset="0"/>
            </a:endParaRPr>
          </a:p>
        </p:txBody>
      </p:sp>
      <p:sp>
        <p:nvSpPr>
          <p:cNvPr id="5" name="TextBox 4"/>
          <p:cNvSpPr txBox="1"/>
          <p:nvPr/>
        </p:nvSpPr>
        <p:spPr>
          <a:xfrm>
            <a:off x="1933516" y="1133199"/>
            <a:ext cx="6420552" cy="533480"/>
          </a:xfrm>
          <a:prstGeom prst="rect">
            <a:avLst/>
          </a:prstGeom>
          <a:noFill/>
        </p:spPr>
        <p:txBody>
          <a:bodyPr wrap="square" lIns="121917" tIns="60958" rIns="121917" bIns="60958" rtlCol="0">
            <a:spAutoFit/>
          </a:bodyPr>
          <a:lstStyle/>
          <a:p>
            <a:r>
              <a:rPr lang="en-US" sz="2700" dirty="0">
                <a:latin typeface="Cambria" panose="02040503050406030204" pitchFamily="18" charset="0"/>
              </a:rPr>
              <a:t>Approach schools as clients by…</a:t>
            </a:r>
          </a:p>
        </p:txBody>
      </p:sp>
      <p:sp>
        <p:nvSpPr>
          <p:cNvPr id="6" name="TextBox 5"/>
          <p:cNvSpPr txBox="1"/>
          <p:nvPr/>
        </p:nvSpPr>
        <p:spPr>
          <a:xfrm>
            <a:off x="1" y="4608256"/>
            <a:ext cx="12192000" cy="2249744"/>
          </a:xfrm>
          <a:prstGeom prst="rect">
            <a:avLst/>
          </a:prstGeom>
          <a:solidFill>
            <a:srgbClr val="A69CA5"/>
          </a:solidFill>
        </p:spPr>
        <p:txBody>
          <a:bodyPr wrap="square" lIns="121917" tIns="60958" rIns="121917" bIns="60958" rtlCol="0" anchor="ctr" anchorCtr="1">
            <a:noAutofit/>
          </a:bodyPr>
          <a:lstStyle/>
          <a:p>
            <a:r>
              <a:rPr lang="en-US" sz="2700" i="1">
                <a:latin typeface="Cambria" panose="02040503050406030204" pitchFamily="18" charset="0"/>
              </a:rPr>
              <a:t>Gain a higher level of </a:t>
            </a:r>
          </a:p>
          <a:p>
            <a:r>
              <a:rPr lang="en-US" sz="2700" i="1">
                <a:latin typeface="Cambria" panose="02040503050406030204" pitchFamily="18" charset="0"/>
              </a:rPr>
              <a:t>buy-in on all levels!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66" y="4682635"/>
            <a:ext cx="3229028" cy="21009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365" y="4682635"/>
            <a:ext cx="3153664" cy="2097024"/>
          </a:xfrm>
          <a:prstGeom prst="rect">
            <a:avLst/>
          </a:prstGeom>
        </p:spPr>
      </p:pic>
    </p:spTree>
    <p:extLst>
      <p:ext uri="{BB962C8B-B14F-4D97-AF65-F5344CB8AC3E}">
        <p14:creationId xmlns:p14="http://schemas.microsoft.com/office/powerpoint/2010/main" val="112261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2" name="Group 1"/>
          <p:cNvGrpSpPr/>
          <p:nvPr/>
        </p:nvGrpSpPr>
        <p:grpSpPr>
          <a:xfrm>
            <a:off x="770008" y="396429"/>
            <a:ext cx="10495153" cy="4613611"/>
            <a:chOff x="636321" y="737545"/>
            <a:chExt cx="7871365" cy="3460208"/>
          </a:xfrm>
        </p:grpSpPr>
        <p:grpSp>
          <p:nvGrpSpPr>
            <p:cNvPr id="67" name="Google Shape;67;p15"/>
            <p:cNvGrpSpPr/>
            <p:nvPr/>
          </p:nvGrpSpPr>
          <p:grpSpPr>
            <a:xfrm>
              <a:off x="6038025" y="2411210"/>
              <a:ext cx="2469661" cy="1384500"/>
              <a:chOff x="6038025" y="2598925"/>
              <a:chExt cx="2469661" cy="1384500"/>
            </a:xfrm>
          </p:grpSpPr>
          <p:cxnSp>
            <p:nvCxnSpPr>
              <p:cNvPr id="68" name="Google Shape;68;p15"/>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69" name="Google Shape;69;p15"/>
              <p:cNvSpPr txBox="1"/>
              <p:nvPr/>
            </p:nvSpPr>
            <p:spPr>
              <a:xfrm>
                <a:off x="6640486" y="2598925"/>
                <a:ext cx="1867200" cy="1384500"/>
              </a:xfrm>
              <a:prstGeom prst="rect">
                <a:avLst/>
              </a:prstGeom>
              <a:noFill/>
              <a:ln>
                <a:noFill/>
              </a:ln>
            </p:spPr>
            <p:txBody>
              <a:bodyPr spcFirstLastPara="1" wrap="square" lIns="91425" tIns="91425" rIns="91425" bIns="91425" anchor="ctr" anchorCtr="0">
                <a:noAutofit/>
              </a:bodyPr>
              <a:lstStyle/>
              <a:p>
                <a:r>
                  <a:rPr lang="en" sz="1600" b="1" dirty="0">
                    <a:latin typeface="Cambria"/>
                    <a:ea typeface="Cambria"/>
                    <a:cs typeface="Cambria"/>
                    <a:sym typeface="Cambria"/>
                  </a:rPr>
                  <a:t>Universal</a:t>
                </a:r>
                <a:endParaRPr sz="1600" b="1" dirty="0">
                  <a:latin typeface="Cambria"/>
                  <a:ea typeface="Cambria"/>
                  <a:cs typeface="Cambria"/>
                  <a:sym typeface="Cambria"/>
                </a:endParaRPr>
              </a:p>
              <a:p>
                <a:endParaRPr sz="1600" b="1" dirty="0">
                  <a:latin typeface="Cambria"/>
                  <a:ea typeface="Cambria"/>
                  <a:cs typeface="Cambria"/>
                  <a:sym typeface="Cambria"/>
                </a:endParaRPr>
              </a:p>
              <a:p>
                <a:pPr>
                  <a:lnSpc>
                    <a:spcPct val="115000"/>
                  </a:lnSpc>
                  <a:buSzPts val="1100"/>
                </a:pPr>
                <a:r>
                  <a:rPr lang="en" sz="1600" dirty="0">
                    <a:latin typeface="Cambria"/>
                    <a:ea typeface="Cambria"/>
                    <a:cs typeface="Cambria"/>
                    <a:sym typeface="Cambria"/>
                  </a:rPr>
                  <a:t>School-wide supports that promote mental health awareness</a:t>
                </a:r>
                <a:r>
                  <a:rPr lang="en-US" sz="1600" dirty="0">
                    <a:latin typeface="Cambria"/>
                    <a:ea typeface="Cambria"/>
                    <a:cs typeface="Cambria"/>
                    <a:sym typeface="Cambria"/>
                  </a:rPr>
                  <a:t> &amp; promotion</a:t>
                </a:r>
                <a:endParaRPr sz="1600" dirty="0">
                  <a:latin typeface="Cambria"/>
                  <a:ea typeface="Cambria"/>
                  <a:cs typeface="Cambria"/>
                  <a:sym typeface="Cambria"/>
                </a:endParaRPr>
              </a:p>
              <a:p>
                <a:pPr>
                  <a:spcAft>
                    <a:spcPts val="2133"/>
                  </a:spcAft>
                </a:pPr>
                <a:endParaRPr sz="1600" dirty="0">
                  <a:latin typeface="Cambria"/>
                  <a:ea typeface="Cambria"/>
                  <a:cs typeface="Cambria"/>
                  <a:sym typeface="Cambria"/>
                </a:endParaRPr>
              </a:p>
            </p:txBody>
          </p:sp>
          <p:sp>
            <p:nvSpPr>
              <p:cNvPr id="70" name="Google Shape;70;p15"/>
              <p:cNvSpPr/>
              <p:nvPr/>
            </p:nvSpPr>
            <p:spPr>
              <a:xfrm>
                <a:off x="6424027" y="32121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1" name="Google Shape;71;p15"/>
              <p:cNvSpPr txBox="1"/>
              <p:nvPr/>
            </p:nvSpPr>
            <p:spPr>
              <a:xfrm>
                <a:off x="6399567" y="31560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2" name="Google Shape;72;p15"/>
            <p:cNvGrpSpPr/>
            <p:nvPr/>
          </p:nvGrpSpPr>
          <p:grpSpPr>
            <a:xfrm>
              <a:off x="636321" y="1638728"/>
              <a:ext cx="2994729" cy="1384500"/>
              <a:chOff x="636321" y="1844098"/>
              <a:chExt cx="2994729" cy="1384500"/>
            </a:xfrm>
          </p:grpSpPr>
          <p:sp>
            <p:nvSpPr>
              <p:cNvPr id="73" name="Google Shape;73;p15"/>
              <p:cNvSpPr txBox="1"/>
              <p:nvPr/>
            </p:nvSpPr>
            <p:spPr>
              <a:xfrm>
                <a:off x="636321" y="1844098"/>
                <a:ext cx="1867200" cy="1384500"/>
              </a:xfrm>
              <a:prstGeom prst="rect">
                <a:avLst/>
              </a:prstGeom>
              <a:noFill/>
              <a:ln>
                <a:noFill/>
              </a:ln>
            </p:spPr>
            <p:txBody>
              <a:bodyPr spcFirstLastPara="1" wrap="square" lIns="91425" tIns="91425" rIns="91425" bIns="91425" anchor="ctr" anchorCtr="0">
                <a:noAutofit/>
              </a:bodyPr>
              <a:lstStyle/>
              <a:p>
                <a:pPr algn="r"/>
                <a:r>
                  <a:rPr lang="en" sz="1600" b="1">
                    <a:latin typeface="Cambria"/>
                    <a:ea typeface="Cambria"/>
                    <a:cs typeface="Cambria"/>
                    <a:sym typeface="Cambria"/>
                  </a:rPr>
                  <a:t>Selective</a:t>
                </a:r>
                <a:endParaRPr sz="1600" b="1">
                  <a:latin typeface="Cambria"/>
                  <a:ea typeface="Cambria"/>
                  <a:cs typeface="Cambria"/>
                  <a:sym typeface="Cambria"/>
                </a:endParaRPr>
              </a:p>
              <a:p>
                <a:pPr algn="r"/>
                <a:endParaRPr sz="1600" b="1">
                  <a:latin typeface="Cambria"/>
                  <a:ea typeface="Cambria"/>
                  <a:cs typeface="Cambria"/>
                  <a:sym typeface="Cambria"/>
                </a:endParaRPr>
              </a:p>
              <a:p>
                <a:pPr algn="r">
                  <a:spcAft>
                    <a:spcPts val="2133"/>
                  </a:spcAft>
                </a:pPr>
                <a:r>
                  <a:rPr lang="en" sz="1600">
                    <a:latin typeface="Cambria"/>
                    <a:ea typeface="Cambria"/>
                    <a:cs typeface="Cambria"/>
                    <a:sym typeface="Cambria"/>
                  </a:rPr>
                  <a:t>Supports aimed to intervene early for at risk students</a:t>
                </a:r>
                <a:endParaRPr sz="1600" b="1">
                  <a:latin typeface="Cambria"/>
                  <a:ea typeface="Cambria"/>
                  <a:cs typeface="Cambria"/>
                  <a:sym typeface="Cambria"/>
                </a:endParaRPr>
              </a:p>
            </p:txBody>
          </p:sp>
          <p:cxnSp>
            <p:nvCxnSpPr>
              <p:cNvPr id="74" name="Google Shape;74;p15"/>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75" name="Google Shape;75;p15"/>
              <p:cNvSpPr/>
              <p:nvPr/>
            </p:nvSpPr>
            <p:spPr>
              <a:xfrm>
                <a:off x="2523501" y="24310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6" name="Google Shape;76;p15"/>
              <p:cNvSpPr txBox="1"/>
              <p:nvPr/>
            </p:nvSpPr>
            <p:spPr>
              <a:xfrm>
                <a:off x="2499053" y="23798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7" name="Google Shape;77;p15"/>
            <p:cNvGrpSpPr/>
            <p:nvPr/>
          </p:nvGrpSpPr>
          <p:grpSpPr>
            <a:xfrm>
              <a:off x="4908100" y="737545"/>
              <a:ext cx="3599586" cy="1384500"/>
              <a:chOff x="4908100" y="889950"/>
              <a:chExt cx="3599586" cy="1384500"/>
            </a:xfrm>
          </p:grpSpPr>
          <p:cxnSp>
            <p:nvCxnSpPr>
              <p:cNvPr id="78" name="Google Shape;78;p15"/>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79" name="Google Shape;79;p15"/>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r>
                  <a:rPr lang="en" sz="1600" b="1">
                    <a:latin typeface="Cambria"/>
                    <a:ea typeface="Cambria"/>
                    <a:cs typeface="Cambria"/>
                    <a:sym typeface="Cambria"/>
                  </a:rPr>
                  <a:t>Targeted</a:t>
                </a:r>
                <a:endParaRPr sz="1600" b="1">
                  <a:latin typeface="Cambria"/>
                  <a:ea typeface="Cambria"/>
                  <a:cs typeface="Cambria"/>
                  <a:sym typeface="Cambria"/>
                </a:endParaRPr>
              </a:p>
              <a:p>
                <a:endParaRPr sz="1600">
                  <a:latin typeface="Cambria"/>
                  <a:ea typeface="Cambria"/>
                  <a:cs typeface="Cambria"/>
                  <a:sym typeface="Cambria"/>
                </a:endParaRPr>
              </a:p>
              <a:p>
                <a:pPr>
                  <a:lnSpc>
                    <a:spcPct val="115000"/>
                  </a:lnSpc>
                </a:pPr>
                <a:r>
                  <a:rPr lang="en" sz="1600">
                    <a:latin typeface="Cambria"/>
                    <a:ea typeface="Cambria"/>
                    <a:cs typeface="Cambria"/>
                    <a:sym typeface="Cambria"/>
                  </a:rPr>
                  <a:t>Intensive supports for students with identified concerns</a:t>
                </a:r>
                <a:endParaRPr sz="1600">
                  <a:latin typeface="Cambria"/>
                  <a:ea typeface="Cambria"/>
                  <a:cs typeface="Cambria"/>
                  <a:sym typeface="Cambria"/>
                </a:endParaRPr>
              </a:p>
            </p:txBody>
          </p:sp>
          <p:sp>
            <p:nvSpPr>
              <p:cNvPr id="80" name="Google Shape;80;p15"/>
              <p:cNvSpPr/>
              <p:nvPr/>
            </p:nvSpPr>
            <p:spPr>
              <a:xfrm>
                <a:off x="6427830" y="1493307"/>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81" name="Google Shape;81;p15"/>
              <p:cNvSpPr txBox="1"/>
              <p:nvPr/>
            </p:nvSpPr>
            <p:spPr>
              <a:xfrm>
                <a:off x="6403383" y="1436815"/>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82" name="Google Shape;82;p15"/>
            <p:cNvGrpSpPr/>
            <p:nvPr/>
          </p:nvGrpSpPr>
          <p:grpSpPr>
            <a:xfrm>
              <a:off x="2814594" y="945750"/>
              <a:ext cx="3514811" cy="3252003"/>
              <a:chOff x="2991269" y="1153325"/>
              <a:chExt cx="3514811" cy="3252003"/>
            </a:xfrm>
          </p:grpSpPr>
          <p:sp>
            <p:nvSpPr>
              <p:cNvPr id="83" name="Google Shape;83;p15"/>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84" name="Google Shape;84;p15"/>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6D9EEB"/>
              </a:solidFill>
              <a:ln>
                <a:noFill/>
              </a:ln>
            </p:spPr>
          </p:sp>
          <p:sp>
            <p:nvSpPr>
              <p:cNvPr id="85" name="Google Shape;85;p15"/>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A4C2F4"/>
              </a:solidFill>
              <a:ln>
                <a:noFill/>
              </a:ln>
            </p:spPr>
          </p:sp>
          <p:sp>
            <p:nvSpPr>
              <p:cNvPr id="86" name="Google Shape;86;p15"/>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87" name="Google Shape;87;p15"/>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6D9EEB"/>
              </a:solidFill>
              <a:ln>
                <a:noFill/>
              </a:ln>
            </p:spPr>
          </p:sp>
          <p:sp>
            <p:nvSpPr>
              <p:cNvPr id="88" name="Google Shape;88;p15"/>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p:spPr>
          </p:sp>
          <p:sp>
            <p:nvSpPr>
              <p:cNvPr id="89" name="Google Shape;89;p15"/>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6D9EEB"/>
              </a:solidFill>
              <a:ln>
                <a:noFill/>
              </a:ln>
            </p:spPr>
          </p:sp>
          <p:sp>
            <p:nvSpPr>
              <p:cNvPr id="90" name="Google Shape;90;p15"/>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p:spPr>
          </p:sp>
        </p:grpSp>
      </p:grpSp>
      <p:sp>
        <p:nvSpPr>
          <p:cNvPr id="26" name="Google Shape;235;p53"/>
          <p:cNvSpPr txBox="1"/>
          <p:nvPr/>
        </p:nvSpPr>
        <p:spPr>
          <a:xfrm>
            <a:off x="172717" y="5746717"/>
            <a:ext cx="11866883" cy="956447"/>
          </a:xfrm>
          <a:prstGeom prst="rect">
            <a:avLst/>
          </a:prstGeom>
          <a:solidFill>
            <a:srgbClr val="274292"/>
          </a:solidFill>
          <a:ln>
            <a:noFill/>
          </a:ln>
        </p:spPr>
        <p:txBody>
          <a:bodyPr spcFirstLastPara="1" wrap="square" lIns="121897" tIns="121897" rIns="121897" bIns="121897" anchor="ctr" anchorCtr="0">
            <a:noAutofit/>
          </a:bodyPr>
          <a:lstStyle/>
          <a:p>
            <a:r>
              <a:rPr lang="en" sz="3200" dirty="0">
                <a:solidFill>
                  <a:schemeClr val="bg1"/>
                </a:solidFill>
                <a:latin typeface="Cambria"/>
                <a:ea typeface="Cambria"/>
                <a:cs typeface="Cambria"/>
                <a:sym typeface="Cambria"/>
              </a:rPr>
              <a:t>Three-Tiered School Mental Health Framework</a:t>
            </a:r>
            <a:endParaRPr sz="3200" dirty="0">
              <a:solidFill>
                <a:schemeClr val="bg1"/>
              </a:solidFill>
              <a:latin typeface="Cambria"/>
              <a:ea typeface="Cambria"/>
              <a:cs typeface="Cambria"/>
              <a:sym typeface="Cambria"/>
            </a:endParaRPr>
          </a:p>
        </p:txBody>
      </p:sp>
      <p:sp>
        <p:nvSpPr>
          <p:cNvPr id="28" name="Rectangle 27"/>
          <p:cNvSpPr/>
          <p:nvPr/>
        </p:nvSpPr>
        <p:spPr>
          <a:xfrm>
            <a:off x="172717" y="142240"/>
            <a:ext cx="11866883" cy="6534325"/>
          </a:xfrm>
          <a:prstGeom prst="rect">
            <a:avLst/>
          </a:prstGeom>
          <a:noFill/>
          <a:ln w="107950">
            <a:solidFill>
              <a:srgbClr val="27429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30"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667" y="5816390"/>
            <a:ext cx="2655811" cy="914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4101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2" name="Group 1"/>
          <p:cNvGrpSpPr/>
          <p:nvPr/>
        </p:nvGrpSpPr>
        <p:grpSpPr>
          <a:xfrm>
            <a:off x="476228" y="396429"/>
            <a:ext cx="11270725" cy="4718012"/>
            <a:chOff x="419613" y="737545"/>
            <a:chExt cx="8313903" cy="3460208"/>
          </a:xfrm>
        </p:grpSpPr>
        <p:grpSp>
          <p:nvGrpSpPr>
            <p:cNvPr id="67" name="Google Shape;67;p15"/>
            <p:cNvGrpSpPr/>
            <p:nvPr/>
          </p:nvGrpSpPr>
          <p:grpSpPr>
            <a:xfrm>
              <a:off x="6038025" y="2411210"/>
              <a:ext cx="2695491" cy="1384500"/>
              <a:chOff x="6038025" y="2598925"/>
              <a:chExt cx="2695491" cy="1384500"/>
            </a:xfrm>
          </p:grpSpPr>
          <p:cxnSp>
            <p:nvCxnSpPr>
              <p:cNvPr id="68" name="Google Shape;68;p15"/>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69" name="Google Shape;69;p15"/>
              <p:cNvSpPr txBox="1"/>
              <p:nvPr/>
            </p:nvSpPr>
            <p:spPr>
              <a:xfrm>
                <a:off x="6640485" y="2598925"/>
                <a:ext cx="2093031" cy="1384500"/>
              </a:xfrm>
              <a:prstGeom prst="rect">
                <a:avLst/>
              </a:prstGeom>
              <a:noFill/>
              <a:ln>
                <a:noFill/>
              </a:ln>
            </p:spPr>
            <p:txBody>
              <a:bodyPr spcFirstLastPara="1" wrap="square" lIns="91425" tIns="91425" rIns="91425" bIns="91425" anchor="ctr" anchorCtr="0">
                <a:noAutofit/>
              </a:bodyPr>
              <a:lstStyle/>
              <a:p>
                <a:r>
                  <a:rPr lang="en" sz="1600" b="1" dirty="0">
                    <a:latin typeface="Cambria"/>
                    <a:ea typeface="Cambria"/>
                    <a:cs typeface="Cambria"/>
                    <a:sym typeface="Cambria"/>
                  </a:rPr>
                  <a:t>Universal</a:t>
                </a:r>
                <a:endParaRPr sz="1600" b="1" dirty="0">
                  <a:latin typeface="Cambria"/>
                  <a:ea typeface="Cambria"/>
                  <a:cs typeface="Cambria"/>
                  <a:sym typeface="Cambria"/>
                </a:endParaRPr>
              </a:p>
              <a:p>
                <a:endParaRPr sz="1600" b="1" dirty="0">
                  <a:latin typeface="Cambria"/>
                  <a:ea typeface="Cambria"/>
                  <a:cs typeface="Cambria"/>
                  <a:sym typeface="Cambria"/>
                </a:endParaRPr>
              </a:p>
              <a:p>
                <a:pPr>
                  <a:lnSpc>
                    <a:spcPct val="115000"/>
                  </a:lnSpc>
                  <a:buSzPts val="1100"/>
                </a:pPr>
                <a:r>
                  <a:rPr lang="en-US" sz="1600" b="1" dirty="0">
                    <a:solidFill>
                      <a:schemeClr val="accent2">
                        <a:lumMod val="75000"/>
                      </a:schemeClr>
                    </a:solidFill>
                    <a:latin typeface="Cambria"/>
                    <a:ea typeface="Cambria"/>
                    <a:cs typeface="Cambria"/>
                    <a:sym typeface="Cambria"/>
                  </a:rPr>
                  <a:t>YMHFA Training, School-wide Screenings; LGBTQ Awareness Campaigns; Partnerships with Mental Health CBOs</a:t>
                </a:r>
                <a:endParaRPr sz="1600" b="1" dirty="0">
                  <a:solidFill>
                    <a:schemeClr val="accent2">
                      <a:lumMod val="75000"/>
                    </a:schemeClr>
                  </a:solidFill>
                  <a:latin typeface="Cambria"/>
                  <a:ea typeface="Cambria"/>
                  <a:cs typeface="Cambria"/>
                  <a:sym typeface="Cambria"/>
                </a:endParaRPr>
              </a:p>
              <a:p>
                <a:pPr>
                  <a:spcAft>
                    <a:spcPts val="2133"/>
                  </a:spcAft>
                </a:pPr>
                <a:endParaRPr sz="1600" dirty="0">
                  <a:latin typeface="Cambria"/>
                  <a:ea typeface="Cambria"/>
                  <a:cs typeface="Cambria"/>
                  <a:sym typeface="Cambria"/>
                </a:endParaRPr>
              </a:p>
            </p:txBody>
          </p:sp>
          <p:sp>
            <p:nvSpPr>
              <p:cNvPr id="70" name="Google Shape;70;p15"/>
              <p:cNvSpPr/>
              <p:nvPr/>
            </p:nvSpPr>
            <p:spPr>
              <a:xfrm>
                <a:off x="6424027" y="32121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1" name="Google Shape;71;p15"/>
              <p:cNvSpPr txBox="1"/>
              <p:nvPr/>
            </p:nvSpPr>
            <p:spPr>
              <a:xfrm>
                <a:off x="6399567" y="31560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2" name="Google Shape;72;p15"/>
            <p:cNvGrpSpPr/>
            <p:nvPr/>
          </p:nvGrpSpPr>
          <p:grpSpPr>
            <a:xfrm>
              <a:off x="419613" y="1638728"/>
              <a:ext cx="3211437" cy="1384500"/>
              <a:chOff x="419613" y="1844098"/>
              <a:chExt cx="3211437" cy="1384500"/>
            </a:xfrm>
          </p:grpSpPr>
          <p:sp>
            <p:nvSpPr>
              <p:cNvPr id="73" name="Google Shape;73;p15"/>
              <p:cNvSpPr txBox="1"/>
              <p:nvPr/>
            </p:nvSpPr>
            <p:spPr>
              <a:xfrm>
                <a:off x="419613" y="1844098"/>
                <a:ext cx="2083908" cy="1384500"/>
              </a:xfrm>
              <a:prstGeom prst="rect">
                <a:avLst/>
              </a:prstGeom>
              <a:noFill/>
              <a:ln>
                <a:noFill/>
              </a:ln>
            </p:spPr>
            <p:txBody>
              <a:bodyPr spcFirstLastPara="1" wrap="square" lIns="91425" tIns="91425" rIns="91425" bIns="91425" anchor="ctr" anchorCtr="0">
                <a:noAutofit/>
              </a:bodyPr>
              <a:lstStyle/>
              <a:p>
                <a:pPr algn="r"/>
                <a:r>
                  <a:rPr lang="en" sz="1600" b="1" dirty="0">
                    <a:latin typeface="Cambria"/>
                    <a:ea typeface="Cambria"/>
                    <a:cs typeface="Cambria"/>
                    <a:sym typeface="Cambria"/>
                  </a:rPr>
                  <a:t>Selective</a:t>
                </a:r>
                <a:endParaRPr sz="1600" b="1" dirty="0">
                  <a:latin typeface="Cambria"/>
                  <a:ea typeface="Cambria"/>
                  <a:cs typeface="Cambria"/>
                  <a:sym typeface="Cambria"/>
                </a:endParaRPr>
              </a:p>
              <a:p>
                <a:pPr algn="r"/>
                <a:endParaRPr sz="1600" b="1" dirty="0">
                  <a:latin typeface="Cambria"/>
                  <a:ea typeface="Cambria"/>
                  <a:cs typeface="Cambria"/>
                  <a:sym typeface="Cambria"/>
                </a:endParaRPr>
              </a:p>
              <a:p>
                <a:pPr algn="r">
                  <a:spcAft>
                    <a:spcPts val="2133"/>
                  </a:spcAft>
                </a:pPr>
                <a:r>
                  <a:rPr lang="en-US" sz="1600" b="1" i="1" dirty="0">
                    <a:solidFill>
                      <a:srgbClr val="C55A11"/>
                    </a:solidFill>
                    <a:latin typeface="Cambria"/>
                    <a:ea typeface="Cambria"/>
                    <a:cs typeface="Cambria"/>
                    <a:sym typeface="Cambria"/>
                  </a:rPr>
                  <a:t>Shedding COVID</a:t>
                </a:r>
                <a:r>
                  <a:rPr lang="en-US" sz="1600" b="1" dirty="0">
                    <a:solidFill>
                      <a:srgbClr val="C55A11"/>
                    </a:solidFill>
                    <a:latin typeface="Cambria"/>
                    <a:ea typeface="Cambria"/>
                    <a:cs typeface="Cambria"/>
                    <a:sym typeface="Cambria"/>
                  </a:rPr>
                  <a:t>; Stress Reduction Groups, Resiliency Building Groups; Expressive Arts Group  </a:t>
                </a:r>
                <a:endParaRPr sz="1600" b="1" dirty="0">
                  <a:solidFill>
                    <a:srgbClr val="C55A11"/>
                  </a:solidFill>
                  <a:latin typeface="Cambria"/>
                  <a:ea typeface="Cambria"/>
                  <a:cs typeface="Cambria"/>
                  <a:sym typeface="Cambria"/>
                </a:endParaRPr>
              </a:p>
            </p:txBody>
          </p:sp>
          <p:cxnSp>
            <p:nvCxnSpPr>
              <p:cNvPr id="74" name="Google Shape;74;p15"/>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75" name="Google Shape;75;p15"/>
              <p:cNvSpPr/>
              <p:nvPr/>
            </p:nvSpPr>
            <p:spPr>
              <a:xfrm>
                <a:off x="2523501" y="2431050"/>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76" name="Google Shape;76;p15"/>
              <p:cNvSpPr txBox="1"/>
              <p:nvPr/>
            </p:nvSpPr>
            <p:spPr>
              <a:xfrm>
                <a:off x="2499053" y="2379884"/>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77" name="Google Shape;77;p15"/>
            <p:cNvGrpSpPr/>
            <p:nvPr/>
          </p:nvGrpSpPr>
          <p:grpSpPr>
            <a:xfrm>
              <a:off x="4908100" y="737545"/>
              <a:ext cx="3599586" cy="1384500"/>
              <a:chOff x="4908100" y="889950"/>
              <a:chExt cx="3599586" cy="1384500"/>
            </a:xfrm>
          </p:grpSpPr>
          <p:cxnSp>
            <p:nvCxnSpPr>
              <p:cNvPr id="78" name="Google Shape;78;p15"/>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79" name="Google Shape;79;p15"/>
              <p:cNvSpPr txBox="1"/>
              <p:nvPr/>
            </p:nvSpPr>
            <p:spPr>
              <a:xfrm>
                <a:off x="6640486" y="889950"/>
                <a:ext cx="1867200" cy="1384500"/>
              </a:xfrm>
              <a:prstGeom prst="rect">
                <a:avLst/>
              </a:prstGeom>
              <a:noFill/>
              <a:ln>
                <a:noFill/>
              </a:ln>
            </p:spPr>
            <p:txBody>
              <a:bodyPr spcFirstLastPara="1" wrap="square" lIns="91425" tIns="91425" rIns="91425" bIns="91425" anchor="ctr" anchorCtr="0">
                <a:noAutofit/>
              </a:bodyPr>
              <a:lstStyle/>
              <a:p>
                <a:r>
                  <a:rPr lang="en" sz="1600" b="1" dirty="0">
                    <a:latin typeface="Cambria"/>
                    <a:ea typeface="Cambria"/>
                    <a:cs typeface="Cambria"/>
                    <a:sym typeface="Cambria"/>
                  </a:rPr>
                  <a:t>Targeted</a:t>
                </a:r>
                <a:endParaRPr sz="1600" b="1" dirty="0">
                  <a:latin typeface="Cambria"/>
                  <a:ea typeface="Cambria"/>
                  <a:cs typeface="Cambria"/>
                  <a:sym typeface="Cambria"/>
                </a:endParaRPr>
              </a:p>
              <a:p>
                <a:endParaRPr sz="1600" dirty="0">
                  <a:latin typeface="Cambria"/>
                  <a:ea typeface="Cambria"/>
                  <a:cs typeface="Cambria"/>
                  <a:sym typeface="Cambria"/>
                </a:endParaRPr>
              </a:p>
              <a:p>
                <a:pPr>
                  <a:lnSpc>
                    <a:spcPct val="115000"/>
                  </a:lnSpc>
                </a:pPr>
                <a:r>
                  <a:rPr lang="en-US" sz="1600" b="1" dirty="0">
                    <a:solidFill>
                      <a:srgbClr val="C55A11"/>
                    </a:solidFill>
                    <a:latin typeface="Cambria"/>
                    <a:ea typeface="Cambria"/>
                    <a:cs typeface="Cambria"/>
                    <a:sym typeface="Cambria"/>
                  </a:rPr>
                  <a:t>EMDR and DBT interventions; </a:t>
                </a:r>
                <a:endParaRPr sz="1600" b="1" dirty="0">
                  <a:solidFill>
                    <a:srgbClr val="C55A11"/>
                  </a:solidFill>
                  <a:latin typeface="Cambria"/>
                  <a:ea typeface="Cambria"/>
                  <a:cs typeface="Cambria"/>
                  <a:sym typeface="Cambria"/>
                </a:endParaRPr>
              </a:p>
            </p:txBody>
          </p:sp>
          <p:sp>
            <p:nvSpPr>
              <p:cNvPr id="80" name="Google Shape;80;p15"/>
              <p:cNvSpPr/>
              <p:nvPr/>
            </p:nvSpPr>
            <p:spPr>
              <a:xfrm>
                <a:off x="6427830" y="1493307"/>
                <a:ext cx="198600" cy="198300"/>
              </a:xfrm>
              <a:prstGeom prst="ellipse">
                <a:avLst/>
              </a:prstGeom>
              <a:solidFill>
                <a:srgbClr val="307BF3"/>
              </a:solidFill>
              <a:ln>
                <a:noFill/>
              </a:ln>
            </p:spPr>
            <p:txBody>
              <a:bodyPr spcFirstLastPara="1" wrap="square" lIns="91425" tIns="91425" rIns="91425" bIns="91425" anchor="ctr" anchorCtr="0">
                <a:noAutofit/>
              </a:bodyPr>
              <a:lstStyle/>
              <a:p>
                <a:endParaRPr/>
              </a:p>
            </p:txBody>
          </p:sp>
          <p:sp>
            <p:nvSpPr>
              <p:cNvPr id="81" name="Google Shape;81;p15"/>
              <p:cNvSpPr txBox="1"/>
              <p:nvPr/>
            </p:nvSpPr>
            <p:spPr>
              <a:xfrm>
                <a:off x="6403383" y="1436815"/>
                <a:ext cx="247500" cy="312900"/>
              </a:xfrm>
              <a:prstGeom prst="rect">
                <a:avLst/>
              </a:prstGeom>
              <a:noFill/>
              <a:ln>
                <a:noFill/>
              </a:ln>
            </p:spPr>
            <p:txBody>
              <a:bodyPr spcFirstLastPara="1" wrap="square" lIns="91425" tIns="91425" rIns="91425" bIns="91425" anchor="t" anchorCtr="0">
                <a:noAutofit/>
              </a:bodyPr>
              <a:lstStyle/>
              <a:p>
                <a:pPr algn="ctr">
                  <a:spcAft>
                    <a:spcPts val="2133"/>
                  </a:spcAft>
                </a:pPr>
                <a:endParaRPr sz="1100">
                  <a:solidFill>
                    <a:srgbClr val="FFFFFF"/>
                  </a:solidFill>
                  <a:latin typeface="Roboto"/>
                  <a:ea typeface="Roboto"/>
                  <a:cs typeface="Roboto"/>
                  <a:sym typeface="Roboto"/>
                </a:endParaRPr>
              </a:p>
            </p:txBody>
          </p:sp>
        </p:grpSp>
        <p:grpSp>
          <p:nvGrpSpPr>
            <p:cNvPr id="82" name="Google Shape;82;p15"/>
            <p:cNvGrpSpPr/>
            <p:nvPr/>
          </p:nvGrpSpPr>
          <p:grpSpPr>
            <a:xfrm>
              <a:off x="2814594" y="945750"/>
              <a:ext cx="3514811" cy="3252003"/>
              <a:chOff x="2991269" y="1153325"/>
              <a:chExt cx="3514811" cy="3252003"/>
            </a:xfrm>
          </p:grpSpPr>
          <p:sp>
            <p:nvSpPr>
              <p:cNvPr id="83" name="Google Shape;83;p15"/>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84" name="Google Shape;84;p15"/>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6D9EEB"/>
              </a:solidFill>
              <a:ln>
                <a:noFill/>
              </a:ln>
            </p:spPr>
          </p:sp>
          <p:sp>
            <p:nvSpPr>
              <p:cNvPr id="85" name="Google Shape;85;p15"/>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A4C2F4"/>
              </a:solidFill>
              <a:ln>
                <a:noFill/>
              </a:ln>
            </p:spPr>
          </p:sp>
          <p:sp>
            <p:nvSpPr>
              <p:cNvPr id="86" name="Google Shape;86;p15"/>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87" name="Google Shape;87;p15"/>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6D9EEB"/>
              </a:solidFill>
              <a:ln>
                <a:noFill/>
              </a:ln>
            </p:spPr>
          </p:sp>
          <p:sp>
            <p:nvSpPr>
              <p:cNvPr id="88" name="Google Shape;88;p15"/>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A4C2F4"/>
              </a:solidFill>
              <a:ln>
                <a:noFill/>
              </a:ln>
            </p:spPr>
          </p:sp>
          <p:sp>
            <p:nvSpPr>
              <p:cNvPr id="89" name="Google Shape;89;p15"/>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6D9EEB"/>
              </a:solidFill>
              <a:ln>
                <a:noFill/>
              </a:ln>
            </p:spPr>
          </p:sp>
          <p:sp>
            <p:nvSpPr>
              <p:cNvPr id="90" name="Google Shape;90;p15"/>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A4C2F4"/>
              </a:solidFill>
              <a:ln>
                <a:noFill/>
              </a:ln>
            </p:spPr>
          </p:sp>
        </p:grpSp>
      </p:grpSp>
      <p:sp>
        <p:nvSpPr>
          <p:cNvPr id="26" name="Google Shape;235;p53"/>
          <p:cNvSpPr txBox="1"/>
          <p:nvPr/>
        </p:nvSpPr>
        <p:spPr>
          <a:xfrm>
            <a:off x="172717" y="5746717"/>
            <a:ext cx="11866883" cy="956447"/>
          </a:xfrm>
          <a:prstGeom prst="rect">
            <a:avLst/>
          </a:prstGeom>
          <a:solidFill>
            <a:srgbClr val="274292"/>
          </a:solidFill>
          <a:ln>
            <a:noFill/>
          </a:ln>
        </p:spPr>
        <p:txBody>
          <a:bodyPr spcFirstLastPara="1" wrap="square" lIns="121897" tIns="121897" rIns="121897" bIns="121897" anchor="ctr" anchorCtr="0">
            <a:noAutofit/>
          </a:bodyPr>
          <a:lstStyle/>
          <a:p>
            <a:r>
              <a:rPr lang="en" sz="3200" dirty="0">
                <a:solidFill>
                  <a:schemeClr val="bg1"/>
                </a:solidFill>
                <a:latin typeface="Cambria"/>
                <a:ea typeface="Cambria"/>
                <a:cs typeface="Cambria"/>
                <a:sym typeface="Cambria"/>
              </a:rPr>
              <a:t>Three-Tiered </a:t>
            </a:r>
            <a:r>
              <a:rPr lang="en-US" sz="3200" dirty="0">
                <a:solidFill>
                  <a:schemeClr val="bg1"/>
                </a:solidFill>
                <a:latin typeface="Cambria"/>
                <a:ea typeface="Cambria"/>
                <a:cs typeface="Cambria"/>
                <a:sym typeface="Cambria"/>
              </a:rPr>
              <a:t>Behavioral </a:t>
            </a:r>
            <a:r>
              <a:rPr lang="en" sz="3200" dirty="0">
                <a:solidFill>
                  <a:schemeClr val="bg1"/>
                </a:solidFill>
                <a:latin typeface="Cambria"/>
                <a:ea typeface="Cambria"/>
                <a:cs typeface="Cambria"/>
                <a:sym typeface="Cambria"/>
              </a:rPr>
              <a:t>Health </a:t>
            </a:r>
            <a:r>
              <a:rPr lang="en-US" sz="3200" dirty="0">
                <a:solidFill>
                  <a:schemeClr val="bg1"/>
                </a:solidFill>
                <a:latin typeface="Cambria"/>
                <a:ea typeface="Cambria"/>
                <a:cs typeface="Cambria"/>
                <a:sym typeface="Cambria"/>
              </a:rPr>
              <a:t>Project</a:t>
            </a:r>
            <a:endParaRPr sz="3200" dirty="0">
              <a:solidFill>
                <a:schemeClr val="bg1"/>
              </a:solidFill>
              <a:latin typeface="Cambria"/>
              <a:ea typeface="Cambria"/>
              <a:cs typeface="Cambria"/>
              <a:sym typeface="Cambria"/>
            </a:endParaRPr>
          </a:p>
        </p:txBody>
      </p:sp>
      <p:sp>
        <p:nvSpPr>
          <p:cNvPr id="28" name="Rectangle 27"/>
          <p:cNvSpPr/>
          <p:nvPr/>
        </p:nvSpPr>
        <p:spPr>
          <a:xfrm>
            <a:off x="172717" y="142240"/>
            <a:ext cx="11866883" cy="6534325"/>
          </a:xfrm>
          <a:prstGeom prst="rect">
            <a:avLst/>
          </a:prstGeom>
          <a:noFill/>
          <a:ln w="107950">
            <a:solidFill>
              <a:srgbClr val="274292"/>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pic>
        <p:nvPicPr>
          <p:cNvPr id="30"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2667" y="5816390"/>
            <a:ext cx="2655811" cy="9140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202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0F9711-CA8E-4DE5-AEF3-E4E3E10BA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70"/>
            <a:ext cx="12192000" cy="6776259"/>
          </a:xfrm>
          <a:prstGeom prst="rect">
            <a:avLst/>
          </a:prstGeom>
        </p:spPr>
      </p:pic>
    </p:spTree>
    <p:extLst>
      <p:ext uri="{BB962C8B-B14F-4D97-AF65-F5344CB8AC3E}">
        <p14:creationId xmlns:p14="http://schemas.microsoft.com/office/powerpoint/2010/main" val="3948900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036456" y="1537802"/>
            <a:ext cx="615344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15C58E9-20DF-4B64-A500-87C8A240D559}"/>
              </a:ext>
            </a:extLst>
          </p:cNvPr>
          <p:cNvSpPr>
            <a:spLocks noGrp="1"/>
          </p:cNvSpPr>
          <p:nvPr>
            <p:ph type="title"/>
          </p:nvPr>
        </p:nvSpPr>
        <p:spPr>
          <a:xfrm>
            <a:off x="1002098" y="365126"/>
            <a:ext cx="10351701" cy="972908"/>
          </a:xfrm>
        </p:spPr>
        <p:txBody>
          <a:bodyPr/>
          <a:lstStyle/>
          <a:p>
            <a:r>
              <a:rPr lang="en-US" b="1" dirty="0">
                <a:solidFill>
                  <a:schemeClr val="accent1"/>
                </a:solidFill>
              </a:rPr>
              <a:t>Questions?</a:t>
            </a:r>
          </a:p>
        </p:txBody>
      </p:sp>
      <p:sp>
        <p:nvSpPr>
          <p:cNvPr id="3" name="Content Placeholder 2">
            <a:extLst>
              <a:ext uri="{FF2B5EF4-FFF2-40B4-BE49-F238E27FC236}">
                <a16:creationId xmlns:a16="http://schemas.microsoft.com/office/drawing/2014/main" id="{97AA4122-D773-4437-8CEB-56102571DD5B}"/>
              </a:ext>
            </a:extLst>
          </p:cNvPr>
          <p:cNvSpPr>
            <a:spLocks noGrp="1"/>
          </p:cNvSpPr>
          <p:nvPr>
            <p:ph idx="1"/>
          </p:nvPr>
        </p:nvSpPr>
        <p:spPr>
          <a:xfrm>
            <a:off x="4247938" y="2004563"/>
            <a:ext cx="8216068" cy="4800036"/>
          </a:xfrm>
        </p:spPr>
        <p:txBody>
          <a:bodyPr>
            <a:normAutofit/>
          </a:bodyPr>
          <a:lstStyle/>
          <a:p>
            <a:r>
              <a:rPr lang="en-US" sz="3200" dirty="0"/>
              <a:t>Scott Bloom, Subject Matter Expert    </a:t>
            </a:r>
          </a:p>
          <a:p>
            <a:pPr lvl="1"/>
            <a:r>
              <a:rPr lang="en-US" sz="2800" b="1" dirty="0">
                <a:solidFill>
                  <a:schemeClr val="accent1"/>
                </a:solidFill>
              </a:rPr>
              <a:t>sbloomlcsw@gmail.com</a:t>
            </a:r>
            <a:r>
              <a:rPr lang="en-US" sz="3500" dirty="0"/>
              <a:t>	</a:t>
            </a:r>
            <a:endParaRPr lang="en-US" sz="2000" dirty="0"/>
          </a:p>
          <a:p>
            <a:pPr marL="457200" lvl="1" indent="0">
              <a:buNone/>
            </a:pPr>
            <a:endParaRPr lang="en-US" sz="2000" dirty="0"/>
          </a:p>
          <a:p>
            <a:r>
              <a:rPr lang="en-US" sz="3200" dirty="0"/>
              <a:t>Lisa Perry, Program Manager</a:t>
            </a:r>
          </a:p>
          <a:p>
            <a:pPr lvl="1"/>
            <a:r>
              <a:rPr lang="en-US" sz="2800" b="1" dirty="0">
                <a:solidFill>
                  <a:srgbClr val="4472C4"/>
                </a:solidFill>
              </a:rPr>
              <a:t>lisa.perry@morningsidehealthstrategies.com</a:t>
            </a:r>
          </a:p>
          <a:p>
            <a:pPr marL="0" indent="0">
              <a:buNone/>
            </a:pPr>
            <a:r>
              <a:rPr lang="en-US" dirty="0"/>
              <a:t> </a:t>
            </a:r>
            <a:r>
              <a:rPr lang="en-US" sz="2000" b="1" dirty="0">
                <a:solidFill>
                  <a:schemeClr val="accent1"/>
                </a:solidFill>
              </a:rPr>
              <a:t>        </a:t>
            </a:r>
            <a:endParaRPr lang="en-US" sz="2400" b="1" dirty="0">
              <a:solidFill>
                <a:schemeClr val="accent1"/>
              </a:solidFill>
            </a:endParaRPr>
          </a:p>
          <a:p>
            <a:pPr marL="0" indent="0">
              <a:buNone/>
            </a:pPr>
            <a:endParaRPr lang="en-US" sz="2000" dirty="0"/>
          </a:p>
          <a:p>
            <a:pPr marL="0" indent="0">
              <a:buNone/>
            </a:pPr>
            <a:endParaRPr lang="en-US" dirty="0"/>
          </a:p>
        </p:txBody>
      </p:sp>
      <p:pic>
        <p:nvPicPr>
          <p:cNvPr id="4" name="Picture 3">
            <a:extLst>
              <a:ext uri="{FF2B5EF4-FFF2-40B4-BE49-F238E27FC236}">
                <a16:creationId xmlns:a16="http://schemas.microsoft.com/office/drawing/2014/main" id="{3114C0B8-E6B7-4895-BB5B-86C32CD9B723}"/>
              </a:ext>
            </a:extLst>
          </p:cNvPr>
          <p:cNvPicPr>
            <a:picLocks noChangeAspect="1"/>
          </p:cNvPicPr>
          <p:nvPr/>
        </p:nvPicPr>
        <p:blipFill>
          <a:blip r:embed="rId4"/>
          <a:stretch>
            <a:fillRect/>
          </a:stretch>
        </p:blipFill>
        <p:spPr>
          <a:xfrm>
            <a:off x="1002099" y="1338033"/>
            <a:ext cx="2833931" cy="5019224"/>
          </a:xfrm>
          <a:prstGeom prst="rect">
            <a:avLst/>
          </a:prstGeom>
        </p:spPr>
      </p:pic>
      <p:sp>
        <p:nvSpPr>
          <p:cNvPr id="10" name="Rectangle 1">
            <a:extLst>
              <a:ext uri="{FF2B5EF4-FFF2-40B4-BE49-F238E27FC236}">
                <a16:creationId xmlns:a16="http://schemas.microsoft.com/office/drawing/2014/main" id="{9D298AC4-AF89-4ECE-68ED-4605C1FFB30C}"/>
              </a:ext>
            </a:extLst>
          </p:cNvPr>
          <p:cNvSpPr>
            <a:spLocks noChangeArrowheads="1"/>
          </p:cNvSpPr>
          <p:nvPr/>
        </p:nvSpPr>
        <p:spPr bwMode="auto">
          <a:xfrm>
            <a:off x="3365064" y="63313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5"/>
              </a:rPr>
              <a:t>https://www.nysbhfoundation.org/behavioralhealthprogram</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7071305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2CF3-CD13-43BE-99F0-0EA62DF34FF9}"/>
              </a:ext>
            </a:extLst>
          </p:cNvPr>
          <p:cNvSpPr>
            <a:spLocks noGrp="1"/>
          </p:cNvSpPr>
          <p:nvPr>
            <p:ph type="title"/>
          </p:nvPr>
        </p:nvSpPr>
        <p:spPr/>
        <p:txBody>
          <a:bodyPr/>
          <a:lstStyle/>
          <a:p>
            <a:r>
              <a:rPr lang="en-US" b="1" dirty="0">
                <a:solidFill>
                  <a:srgbClr val="0070C0"/>
                </a:solidFill>
              </a:rPr>
              <a:t>Funder Acknowledgement</a:t>
            </a:r>
          </a:p>
        </p:txBody>
      </p:sp>
      <p:sp>
        <p:nvSpPr>
          <p:cNvPr id="3" name="Content Placeholder 2">
            <a:extLst>
              <a:ext uri="{FF2B5EF4-FFF2-40B4-BE49-F238E27FC236}">
                <a16:creationId xmlns:a16="http://schemas.microsoft.com/office/drawing/2014/main" id="{83624E31-2094-468F-BDAD-FA6549B08156}"/>
              </a:ext>
            </a:extLst>
          </p:cNvPr>
          <p:cNvSpPr>
            <a:spLocks noGrp="1"/>
          </p:cNvSpPr>
          <p:nvPr>
            <p:ph idx="1"/>
          </p:nvPr>
        </p:nvSpPr>
        <p:spPr/>
        <p:txBody>
          <a:bodyPr/>
          <a:lstStyle/>
          <a:p>
            <a:pPr marL="0" indent="0">
              <a:buNone/>
            </a:pPr>
            <a:r>
              <a:rPr lang="en-US" dirty="0"/>
              <a:t>This 2-year program to strengthen the capacity of school-based health centers to deliver behavioral health care to the students of New York State would not be possible without the support of the New York Community Trust and the New York State Health Foundation. The New York School-Based Health Foundation is deeply grateful to these two funders for their understanding of the importance of this work, their vision and their trust in us.</a:t>
            </a:r>
          </a:p>
        </p:txBody>
      </p:sp>
      <p:pic>
        <p:nvPicPr>
          <p:cNvPr id="4" name="Picture 3">
            <a:extLst>
              <a:ext uri="{FF2B5EF4-FFF2-40B4-BE49-F238E27FC236}">
                <a16:creationId xmlns:a16="http://schemas.microsoft.com/office/drawing/2014/main" id="{FCEE739E-124E-4A94-A67D-E94E7E9B0E4C}"/>
              </a:ext>
            </a:extLst>
          </p:cNvPr>
          <p:cNvPicPr>
            <a:picLocks noChangeAspect="1"/>
          </p:cNvPicPr>
          <p:nvPr/>
        </p:nvPicPr>
        <p:blipFill>
          <a:blip r:embed="rId3"/>
          <a:stretch>
            <a:fillRect/>
          </a:stretch>
        </p:blipFill>
        <p:spPr>
          <a:xfrm>
            <a:off x="2476142" y="4576763"/>
            <a:ext cx="2857500" cy="1600200"/>
          </a:xfrm>
          <a:prstGeom prst="rect">
            <a:avLst/>
          </a:prstGeom>
        </p:spPr>
      </p:pic>
      <p:pic>
        <p:nvPicPr>
          <p:cNvPr id="5" name="Picture 4"/>
          <p:cNvPicPr>
            <a:picLocks noChangeAspect="1"/>
          </p:cNvPicPr>
          <p:nvPr/>
        </p:nvPicPr>
        <p:blipFill>
          <a:blip r:embed="rId4"/>
          <a:stretch>
            <a:fillRect/>
          </a:stretch>
        </p:blipFill>
        <p:spPr>
          <a:xfrm>
            <a:off x="6477000" y="4845627"/>
            <a:ext cx="3797300" cy="1092200"/>
          </a:xfrm>
          <a:prstGeom prst="rect">
            <a:avLst/>
          </a:prstGeom>
        </p:spPr>
      </p:pic>
    </p:spTree>
    <p:extLst>
      <p:ext uri="{BB962C8B-B14F-4D97-AF65-F5344CB8AC3E}">
        <p14:creationId xmlns:p14="http://schemas.microsoft.com/office/powerpoint/2010/main" val="1076928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53FD585-637C-44EB-B5BA-466ADF17A93B}"/>
              </a:ext>
            </a:extLst>
          </p:cNvPr>
          <p:cNvSpPr>
            <a:spLocks noGrp="1"/>
          </p:cNvSpPr>
          <p:nvPr>
            <p:ph type="title"/>
          </p:nvPr>
        </p:nvSpPr>
        <p:spPr/>
        <p:txBody>
          <a:bodyPr/>
          <a:lstStyle/>
          <a:p>
            <a:r>
              <a:rPr lang="en-US" b="1" dirty="0">
                <a:solidFill>
                  <a:schemeClr val="accent1"/>
                </a:solidFill>
              </a:rPr>
              <a:t>Program Overview</a:t>
            </a:r>
          </a:p>
        </p:txBody>
      </p:sp>
      <p:sp>
        <p:nvSpPr>
          <p:cNvPr id="3" name="Content Placeholder 2">
            <a:extLst>
              <a:ext uri="{FF2B5EF4-FFF2-40B4-BE49-F238E27FC236}">
                <a16:creationId xmlns:a16="http://schemas.microsoft.com/office/drawing/2014/main" id="{CFFA7406-9B97-4687-97EE-86634CE11371}"/>
              </a:ext>
            </a:extLst>
          </p:cNvPr>
          <p:cNvSpPr>
            <a:spLocks noGrp="1"/>
          </p:cNvSpPr>
          <p:nvPr>
            <p:ph idx="1"/>
          </p:nvPr>
        </p:nvSpPr>
        <p:spPr>
          <a:xfrm>
            <a:off x="838199" y="2004563"/>
            <a:ext cx="10515600" cy="5230928"/>
          </a:xfrm>
        </p:spPr>
        <p:txBody>
          <a:bodyPr>
            <a:normAutofit/>
          </a:bodyPr>
          <a:lstStyle/>
          <a:p>
            <a:r>
              <a:rPr lang="en-US" sz="2600" dirty="0"/>
              <a:t>A 2-year program funded by the New York Community Trust and The New York State Health Foundation, serving 10 Sponsoring Organizations (SOs) each year</a:t>
            </a:r>
          </a:p>
          <a:p>
            <a:pPr lvl="1"/>
            <a:r>
              <a:rPr lang="en-US" sz="2200" dirty="0"/>
              <a:t>Grant year runs for entire calendar year, e.g., January – December 2022</a:t>
            </a:r>
          </a:p>
          <a:p>
            <a:pPr marL="457200" lvl="1" indent="0">
              <a:buNone/>
            </a:pPr>
            <a:endParaRPr lang="en-US" sz="2200" dirty="0"/>
          </a:p>
          <a:p>
            <a:r>
              <a:rPr lang="en-US" sz="2600" u="sng" dirty="0"/>
              <a:t>Goal</a:t>
            </a:r>
            <a:r>
              <a:rPr lang="en-US" sz="2600" dirty="0"/>
              <a:t>: to enhance the capacity of the New York State’s School-Based Health Centers (SBHCs) to respond to the increase in students’ behavioral health needs resulting from the COVID-19 pandemic.</a:t>
            </a:r>
          </a:p>
          <a:p>
            <a:endParaRPr lang="en-US" sz="2600" dirty="0"/>
          </a:p>
          <a:p>
            <a:pPr marL="0" indent="0">
              <a:buNone/>
            </a:pPr>
            <a:endParaRPr lang="en-US" dirty="0"/>
          </a:p>
          <a:p>
            <a:endParaRPr lang="en-US" dirty="0"/>
          </a:p>
        </p:txBody>
      </p:sp>
    </p:spTree>
    <p:extLst>
      <p:ext uri="{BB962C8B-B14F-4D97-AF65-F5344CB8AC3E}">
        <p14:creationId xmlns:p14="http://schemas.microsoft.com/office/powerpoint/2010/main" val="21584137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marR="0" lvl="1" indent="-285750" algn="l">
              <a:lnSpc>
                <a:spcPct val="115000"/>
              </a:lnSpc>
              <a:spcBef>
                <a:spcPts val="0"/>
              </a:spcBef>
              <a:spcAft>
                <a:spcPts val="0"/>
              </a:spcAft>
              <a:buFont typeface="Wingdings" panose="05000000000000000000" pitchFamily="2" charset="2"/>
              <a:buChar cha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53FD585-637C-44EB-B5BA-466ADF17A93B}"/>
              </a:ext>
            </a:extLst>
          </p:cNvPr>
          <p:cNvSpPr>
            <a:spLocks noGrp="1"/>
          </p:cNvSpPr>
          <p:nvPr>
            <p:ph type="title"/>
          </p:nvPr>
        </p:nvSpPr>
        <p:spPr/>
        <p:txBody>
          <a:bodyPr/>
          <a:lstStyle/>
          <a:p>
            <a:r>
              <a:rPr lang="en-US" b="1" dirty="0">
                <a:solidFill>
                  <a:schemeClr val="accent1"/>
                </a:solidFill>
              </a:rPr>
              <a:t>What is a School-Based Health Center?</a:t>
            </a:r>
          </a:p>
        </p:txBody>
      </p:sp>
      <p:sp>
        <p:nvSpPr>
          <p:cNvPr id="3" name="Content Placeholder 2">
            <a:extLst>
              <a:ext uri="{FF2B5EF4-FFF2-40B4-BE49-F238E27FC236}">
                <a16:creationId xmlns:a16="http://schemas.microsoft.com/office/drawing/2014/main" id="{CFFA7406-9B97-4687-97EE-86634CE11371}"/>
              </a:ext>
            </a:extLst>
          </p:cNvPr>
          <p:cNvSpPr>
            <a:spLocks noGrp="1"/>
          </p:cNvSpPr>
          <p:nvPr>
            <p:ph idx="1"/>
          </p:nvPr>
        </p:nvSpPr>
        <p:spPr>
          <a:xfrm>
            <a:off x="838200" y="1690688"/>
            <a:ext cx="10515600" cy="5230928"/>
          </a:xfrm>
        </p:spPr>
        <p:txBody>
          <a:bodyPr>
            <a:normAutofit/>
          </a:bodyPr>
          <a:lstStyle/>
          <a:p>
            <a:pPr>
              <a:buFont typeface="Wingdings" panose="05000000000000000000" pitchFamily="2" charset="2"/>
              <a:buChar char="§"/>
            </a:pPr>
            <a:r>
              <a:rPr lang="en-US" sz="2600" dirty="0"/>
              <a:t>A health care provider site located within a school in an underserved, low-income neighborhood</a:t>
            </a:r>
          </a:p>
          <a:p>
            <a:pPr>
              <a:buFont typeface="Wingdings" panose="05000000000000000000" pitchFamily="2" charset="2"/>
              <a:buChar char="§"/>
            </a:pPr>
            <a:r>
              <a:rPr lang="en-US" sz="2600" dirty="0"/>
              <a:t>SBHCs provide care to the school’s students and in some cases, members of the surrounding community</a:t>
            </a:r>
          </a:p>
          <a:p>
            <a:pPr>
              <a:buFont typeface="Wingdings" panose="05000000000000000000" pitchFamily="2" charset="2"/>
              <a:buChar char="§"/>
            </a:pPr>
            <a:r>
              <a:rPr lang="en-US" sz="2600" dirty="0"/>
              <a:t>SBHCs provide Medical, Behavioral Health &amp; Dental care and are frequently students’ only source of health care</a:t>
            </a:r>
          </a:p>
          <a:p>
            <a:pPr>
              <a:buFont typeface="Wingdings" panose="05000000000000000000" pitchFamily="2" charset="2"/>
              <a:buChar char="§"/>
            </a:pPr>
            <a:r>
              <a:rPr lang="en-US" sz="2600" dirty="0"/>
              <a:t>SBHCs are operated by hospitals, federally qualified health centers and other licensed health care organizations, known as Sponsoring Organizations</a:t>
            </a:r>
          </a:p>
          <a:p>
            <a:pPr>
              <a:buFont typeface="Wingdings" panose="05000000000000000000" pitchFamily="2" charset="2"/>
              <a:buChar char="§"/>
            </a:pPr>
            <a:r>
              <a:rPr lang="en-US" sz="2600" dirty="0"/>
              <a:t>Throughout New York State, 47 SOs operate 266 SBHC sites serving 250,000 students in urban and rural areas </a:t>
            </a:r>
          </a:p>
        </p:txBody>
      </p:sp>
    </p:spTree>
    <p:extLst>
      <p:ext uri="{BB962C8B-B14F-4D97-AF65-F5344CB8AC3E}">
        <p14:creationId xmlns:p14="http://schemas.microsoft.com/office/powerpoint/2010/main" val="36006081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1719922" y="1582103"/>
            <a:ext cx="875215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1" algn="l">
              <a:lnSpc>
                <a:spcPct val="115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13" name="Title 1"/>
          <p:cNvSpPr txBox="1">
            <a:spLocks/>
          </p:cNvSpPr>
          <p:nvPr/>
        </p:nvSpPr>
        <p:spPr>
          <a:xfrm>
            <a:off x="838200" y="5125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rgbClr val="7FA1B6"/>
              </a:solidFill>
            </a:endParaRPr>
          </a:p>
        </p:txBody>
      </p:sp>
      <p:pic>
        <p:nvPicPr>
          <p:cNvPr id="3074" name="Picture 2">
            <a:extLst>
              <a:ext uri="{FF2B5EF4-FFF2-40B4-BE49-F238E27FC236}">
                <a16:creationId xmlns:a16="http://schemas.microsoft.com/office/drawing/2014/main" id="{BAB32410-5207-415D-9C50-65F62BCDB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055" y="5274901"/>
            <a:ext cx="3275945" cy="1228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5A1D25B-03FF-4982-98AF-DCA1008AB0D5}"/>
              </a:ext>
            </a:extLst>
          </p:cNvPr>
          <p:cNvSpPr>
            <a:spLocks noGrp="1"/>
          </p:cNvSpPr>
          <p:nvPr>
            <p:ph type="title"/>
          </p:nvPr>
        </p:nvSpPr>
        <p:spPr/>
        <p:txBody>
          <a:bodyPr/>
          <a:lstStyle/>
          <a:p>
            <a:r>
              <a:rPr lang="en-US" b="1" dirty="0">
                <a:solidFill>
                  <a:schemeClr val="accent1"/>
                </a:solidFill>
              </a:rPr>
              <a:t>Program Components</a:t>
            </a:r>
          </a:p>
        </p:txBody>
      </p:sp>
      <p:sp>
        <p:nvSpPr>
          <p:cNvPr id="3" name="Content Placeholder 2">
            <a:extLst>
              <a:ext uri="{FF2B5EF4-FFF2-40B4-BE49-F238E27FC236}">
                <a16:creationId xmlns:a16="http://schemas.microsoft.com/office/drawing/2014/main" id="{A9E3B3F6-8D62-4E6A-944B-959539A40497}"/>
              </a:ext>
            </a:extLst>
          </p:cNvPr>
          <p:cNvSpPr>
            <a:spLocks noGrp="1"/>
          </p:cNvSpPr>
          <p:nvPr>
            <p:ph idx="1"/>
          </p:nvPr>
        </p:nvSpPr>
        <p:spPr/>
        <p:txBody>
          <a:bodyPr>
            <a:normAutofit/>
          </a:bodyPr>
          <a:lstStyle/>
          <a:p>
            <a:r>
              <a:rPr lang="en-US" dirty="0"/>
              <a:t>10 hours of customized, individual technical assistance for each SO from our Subject Matter Expert (SME) to address your priority issues</a:t>
            </a:r>
          </a:p>
          <a:p>
            <a:r>
              <a:rPr lang="en-US" dirty="0"/>
              <a:t>3 educational webinars on topics of shared interest, to include best practices and peer sharing </a:t>
            </a:r>
          </a:p>
          <a:p>
            <a:r>
              <a:rPr lang="en-US" dirty="0"/>
              <a:t>Web-based Resource Library</a:t>
            </a:r>
          </a:p>
          <a:p>
            <a:r>
              <a:rPr lang="en-US" dirty="0"/>
              <a:t>Start-up stipend for an improvement project designed by each SO in consultation with program</a:t>
            </a:r>
          </a:p>
          <a:p>
            <a:r>
              <a:rPr lang="en-US" dirty="0"/>
              <a:t>Reporting on quantifiable outcomes</a:t>
            </a:r>
          </a:p>
          <a:p>
            <a:r>
              <a:rPr lang="en-US" dirty="0"/>
              <a:t>Session at NYSBHA annual conference</a:t>
            </a:r>
          </a:p>
        </p:txBody>
      </p:sp>
    </p:spTree>
    <p:extLst>
      <p:ext uri="{BB962C8B-B14F-4D97-AF65-F5344CB8AC3E}">
        <p14:creationId xmlns:p14="http://schemas.microsoft.com/office/powerpoint/2010/main" val="41812628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99448"/>
            <a:ext cx="12192000" cy="858553"/>
          </a:xfrm>
          <a:prstGeom prst="rect">
            <a:avLst/>
          </a:prstGeom>
          <a:solidFill>
            <a:srgbClr val="7AA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itle 1"/>
          <p:cNvSpPr txBox="1">
            <a:spLocks/>
          </p:cNvSpPr>
          <p:nvPr/>
        </p:nvSpPr>
        <p:spPr>
          <a:xfrm>
            <a:off x="0" y="751219"/>
            <a:ext cx="12192000" cy="714909"/>
          </a:xfrm>
          <a:prstGeom prst="rect">
            <a:avLst/>
          </a:prstGeom>
          <a:solidFill>
            <a:srgbClr val="98BFDE"/>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Cambria"/>
                <a:ea typeface="Cambria"/>
                <a:cs typeface="Cambria"/>
                <a:sym typeface="Cambria"/>
              </a:rPr>
              <a:t>Schools Are On the Frontlines of Communities</a:t>
            </a:r>
          </a:p>
        </p:txBody>
      </p:sp>
      <p:sp>
        <p:nvSpPr>
          <p:cNvPr id="6" name="Content Placeholder 2"/>
          <p:cNvSpPr txBox="1">
            <a:spLocks/>
          </p:cNvSpPr>
          <p:nvPr/>
        </p:nvSpPr>
        <p:spPr>
          <a:xfrm>
            <a:off x="428306" y="1804443"/>
            <a:ext cx="10036495" cy="170940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80990" indent="-380990">
              <a:buFont typeface="Arial" panose="020B0604020202020204" pitchFamily="34" charset="0"/>
              <a:buChar char="•"/>
            </a:pPr>
            <a:endParaRPr lang="en-US" sz="1867" dirty="0">
              <a:latin typeface="Cambria" panose="02040503050406030204" pitchFamily="18" charset="0"/>
            </a:endParaRPr>
          </a:p>
        </p:txBody>
      </p:sp>
      <p:sp>
        <p:nvSpPr>
          <p:cNvPr id="7" name="TextBox 6"/>
          <p:cNvSpPr txBox="1"/>
          <p:nvPr/>
        </p:nvSpPr>
        <p:spPr>
          <a:xfrm>
            <a:off x="0" y="0"/>
            <a:ext cx="12192000" cy="751219"/>
          </a:xfrm>
          <a:prstGeom prst="rect">
            <a:avLst/>
          </a:prstGeom>
          <a:solidFill>
            <a:srgbClr val="ADCCE5"/>
          </a:solidFill>
        </p:spPr>
        <p:txBody>
          <a:bodyPr wrap="square" rtlCol="0" anchor="ctr" anchorCtr="1">
            <a:noAutofit/>
          </a:bodyPr>
          <a:lstStyle/>
          <a:p>
            <a:pPr algn="ctr"/>
            <a:r>
              <a:rPr lang="en-US" sz="2667" b="1" dirty="0">
                <a:latin typeface="Cambria" panose="02040503050406030204" pitchFamily="18" charset="0"/>
              </a:rPr>
              <a:t>Why Mental Health at SBHCs?</a:t>
            </a:r>
          </a:p>
        </p:txBody>
      </p:sp>
      <p:sp>
        <p:nvSpPr>
          <p:cNvPr id="13" name="Rectangle 12">
            <a:extLst>
              <a:ext uri="{FF2B5EF4-FFF2-40B4-BE49-F238E27FC236}">
                <a16:creationId xmlns:a16="http://schemas.microsoft.com/office/drawing/2014/main" id="{CC441FF9-F7AD-4E98-B6B8-8B6EEA20F9DB}"/>
              </a:ext>
            </a:extLst>
          </p:cNvPr>
          <p:cNvSpPr/>
          <p:nvPr/>
        </p:nvSpPr>
        <p:spPr>
          <a:xfrm>
            <a:off x="156209" y="1806664"/>
            <a:ext cx="5689267" cy="3477875"/>
          </a:xfrm>
          <a:prstGeom prst="rect">
            <a:avLst/>
          </a:prstGeom>
          <a:ln>
            <a:solidFill>
              <a:schemeClr val="accent2">
                <a:lumMod val="75000"/>
              </a:schemeClr>
            </a:solidFill>
          </a:ln>
        </p:spPr>
        <p:txBody>
          <a:bodyPr wrap="square">
            <a:spAutoFit/>
          </a:bodyPr>
          <a:lstStyle/>
          <a:p>
            <a:pPr marL="342882" indent="-342882">
              <a:buFont typeface="Arial" panose="020B0604020202020204" pitchFamily="34" charset="0"/>
              <a:buChar char="•"/>
            </a:pPr>
            <a:r>
              <a:rPr lang="en-US" sz="2000" dirty="0">
                <a:latin typeface="Cambria" panose="02040503050406030204" pitchFamily="18" charset="0"/>
              </a:rPr>
              <a:t>Increases resilience and help-seeking behavior</a:t>
            </a:r>
          </a:p>
          <a:p>
            <a:pPr marL="342882" indent="-342882">
              <a:buFont typeface="Arial" panose="020B0604020202020204" pitchFamily="34" charset="0"/>
              <a:buChar char="•"/>
            </a:pPr>
            <a:endParaRPr lang="en-US" sz="2000" dirty="0">
              <a:latin typeface="Cambria" panose="02040503050406030204" pitchFamily="18" charset="0"/>
            </a:endParaRPr>
          </a:p>
          <a:p>
            <a:pPr marL="342882" indent="-342882">
              <a:buFont typeface="Arial" panose="020B0604020202020204" pitchFamily="34" charset="0"/>
              <a:buChar char="•"/>
            </a:pPr>
            <a:r>
              <a:rPr lang="en-US" sz="2000" dirty="0">
                <a:latin typeface="Cambria" panose="02040503050406030204" pitchFamily="18" charset="0"/>
              </a:rPr>
              <a:t>Improvement in…</a:t>
            </a:r>
          </a:p>
          <a:p>
            <a:pPr marL="800060" lvl="1" indent="-342882">
              <a:buFont typeface="Arial" panose="020B0604020202020204" pitchFamily="34" charset="0"/>
              <a:buChar char="•"/>
            </a:pPr>
            <a:r>
              <a:rPr lang="en-US" sz="2000" dirty="0">
                <a:latin typeface="Cambria" panose="02040503050406030204" pitchFamily="18" charset="0"/>
              </a:rPr>
              <a:t>Student decision-making </a:t>
            </a:r>
          </a:p>
          <a:p>
            <a:pPr marL="800060" lvl="1" indent="-342882">
              <a:buFont typeface="Arial" panose="020B0604020202020204" pitchFamily="34" charset="0"/>
              <a:buChar char="•"/>
            </a:pPr>
            <a:r>
              <a:rPr lang="en-US" sz="2000" dirty="0">
                <a:latin typeface="Cambria" panose="02040503050406030204" pitchFamily="18" charset="0"/>
              </a:rPr>
              <a:t>School culture and commitment to school</a:t>
            </a:r>
          </a:p>
          <a:p>
            <a:pPr marL="800060" lvl="1" indent="-342882">
              <a:buFont typeface="Arial" panose="020B0604020202020204" pitchFamily="34" charset="0"/>
              <a:buChar char="•"/>
            </a:pPr>
            <a:r>
              <a:rPr lang="en-US" sz="2000" dirty="0">
                <a:latin typeface="Cambria" panose="02040503050406030204" pitchFamily="18" charset="0"/>
              </a:rPr>
              <a:t>Student social emotional skills</a:t>
            </a:r>
          </a:p>
          <a:p>
            <a:pPr marL="800060" lvl="1" indent="-342882">
              <a:buFont typeface="Arial" panose="020B0604020202020204" pitchFamily="34" charset="0"/>
              <a:buChar char="•"/>
            </a:pPr>
            <a:r>
              <a:rPr lang="en-US" sz="2000" dirty="0">
                <a:latin typeface="Cambria" panose="02040503050406030204" pitchFamily="18" charset="0"/>
              </a:rPr>
              <a:t>Positive interactions with others</a:t>
            </a:r>
          </a:p>
          <a:p>
            <a:pPr marL="342882" indent="-342882">
              <a:buFont typeface="Arial" panose="020B0604020202020204" pitchFamily="34" charset="0"/>
              <a:buChar char="•"/>
            </a:pPr>
            <a:endParaRPr lang="en-US" sz="2000" dirty="0">
              <a:latin typeface="Cambria" panose="02040503050406030204" pitchFamily="18" charset="0"/>
            </a:endParaRPr>
          </a:p>
          <a:p>
            <a:pPr marL="342882" indent="-342882">
              <a:buFont typeface="Arial" panose="020B0604020202020204" pitchFamily="34" charset="0"/>
              <a:buChar char="•"/>
            </a:pPr>
            <a:r>
              <a:rPr lang="en-US" sz="2000" dirty="0">
                <a:latin typeface="Cambria" panose="02040503050406030204" pitchFamily="18" charset="0"/>
              </a:rPr>
              <a:t>Increased knowledge about mental health</a:t>
            </a:r>
          </a:p>
          <a:p>
            <a:pPr marL="342882" indent="-342882">
              <a:buFont typeface="Arial" panose="020B0604020202020204" pitchFamily="34" charset="0"/>
              <a:buChar char="•"/>
            </a:pPr>
            <a:endParaRPr lang="en-US" sz="2000" dirty="0">
              <a:latin typeface="Cambria" panose="02040503050406030204" pitchFamily="18" charset="0"/>
            </a:endParaRPr>
          </a:p>
          <a:p>
            <a:pPr marL="342882" indent="-342882">
              <a:buFont typeface="Arial" panose="020B0604020202020204" pitchFamily="34" charset="0"/>
              <a:buChar char="•"/>
            </a:pPr>
            <a:r>
              <a:rPr lang="en-US" sz="2000" dirty="0">
                <a:latin typeface="Cambria" panose="02040503050406030204" pitchFamily="18" charset="0"/>
              </a:rPr>
              <a:t>Decreased mental health stigma</a:t>
            </a:r>
            <a:endParaRPr lang="en-US" sz="2000" baseline="-25000" dirty="0">
              <a:latin typeface="Cambria" panose="02040503050406030204" pitchFamily="18" charset="0"/>
              <a:ea typeface="MS PGothic" charset="0"/>
            </a:endParaRPr>
          </a:p>
        </p:txBody>
      </p:sp>
      <p:sp>
        <p:nvSpPr>
          <p:cNvPr id="14" name="Rectangle 13">
            <a:extLst>
              <a:ext uri="{FF2B5EF4-FFF2-40B4-BE49-F238E27FC236}">
                <a16:creationId xmlns:a16="http://schemas.microsoft.com/office/drawing/2014/main" id="{9B79FE89-E084-40FB-9BCD-80974525E2DA}"/>
              </a:ext>
            </a:extLst>
          </p:cNvPr>
          <p:cNvSpPr/>
          <p:nvPr/>
        </p:nvSpPr>
        <p:spPr>
          <a:xfrm>
            <a:off x="3296574" y="6126593"/>
            <a:ext cx="6337300" cy="461665"/>
          </a:xfrm>
          <a:prstGeom prst="rect">
            <a:avLst/>
          </a:prstGeom>
        </p:spPr>
        <p:txBody>
          <a:bodyPr wrap="square">
            <a:spAutoFit/>
          </a:bodyPr>
          <a:lstStyle/>
          <a:p>
            <a:pPr algn="ctr">
              <a:buFontTx/>
              <a:buNone/>
            </a:pPr>
            <a:r>
              <a:rPr lang="en-US" sz="2400" b="1" dirty="0">
                <a:latin typeface="Cambria"/>
                <a:ea typeface="Cambria"/>
                <a:cs typeface="Cambria"/>
                <a:sym typeface="Cambria"/>
              </a:rPr>
              <a:t>Mental Health Affects Student Achievement</a:t>
            </a:r>
          </a:p>
        </p:txBody>
      </p:sp>
      <p:sp>
        <p:nvSpPr>
          <p:cNvPr id="15" name="Rectangle 14">
            <a:extLst>
              <a:ext uri="{FF2B5EF4-FFF2-40B4-BE49-F238E27FC236}">
                <a16:creationId xmlns:a16="http://schemas.microsoft.com/office/drawing/2014/main" id="{0B34253A-F630-4EAA-87E8-4EEB48BCF3BD}"/>
              </a:ext>
            </a:extLst>
          </p:cNvPr>
          <p:cNvSpPr/>
          <p:nvPr/>
        </p:nvSpPr>
        <p:spPr>
          <a:xfrm>
            <a:off x="6711933" y="1761925"/>
            <a:ext cx="5220987" cy="4093428"/>
          </a:xfrm>
          <a:prstGeom prst="rect">
            <a:avLst/>
          </a:prstGeom>
          <a:noFill/>
          <a:ln>
            <a:solidFill>
              <a:schemeClr val="accent2">
                <a:lumMod val="75000"/>
              </a:schemeClr>
            </a:solidFill>
          </a:ln>
        </p:spPr>
        <p:txBody>
          <a:bodyPr wrap="square">
            <a:spAutoFit/>
          </a:bodyPr>
          <a:lstStyle/>
          <a:p>
            <a:pPr marL="342882" indent="-342882">
              <a:buFont typeface="Arial" panose="020B0604020202020204" pitchFamily="34" charset="0"/>
              <a:buChar char="•"/>
            </a:pPr>
            <a:r>
              <a:rPr lang="en-US" sz="2000" dirty="0">
                <a:latin typeface="Cambria" panose="02040503050406030204" pitchFamily="18" charset="0"/>
              </a:rPr>
              <a:t>Fewer… </a:t>
            </a:r>
          </a:p>
          <a:p>
            <a:pPr marL="800060" lvl="1" indent="-342882">
              <a:buFont typeface="Arial" panose="020B0604020202020204" pitchFamily="34" charset="0"/>
              <a:buChar char="•"/>
            </a:pPr>
            <a:r>
              <a:rPr lang="en-US" sz="2000" dirty="0">
                <a:latin typeface="Cambria" panose="02040503050406030204" pitchFamily="18" charset="0"/>
              </a:rPr>
              <a:t>Referrals based on challenging behavior</a:t>
            </a:r>
          </a:p>
          <a:p>
            <a:pPr marL="800060" lvl="1" indent="-342882">
              <a:buFont typeface="Arial" panose="020B0604020202020204" pitchFamily="34" charset="0"/>
              <a:buChar char="•"/>
            </a:pPr>
            <a:r>
              <a:rPr lang="en-US" sz="2000" dirty="0">
                <a:latin typeface="Cambria" panose="02040503050406030204" pitchFamily="18" charset="0"/>
              </a:rPr>
              <a:t>Referrals for special education services</a:t>
            </a:r>
          </a:p>
          <a:p>
            <a:pPr marL="800060" lvl="1" indent="-342882">
              <a:buFont typeface="Arial" panose="020B0604020202020204" pitchFamily="34" charset="0"/>
              <a:buChar char="•"/>
            </a:pPr>
            <a:r>
              <a:rPr lang="en-US" sz="2000" dirty="0">
                <a:latin typeface="Cambria" panose="02040503050406030204" pitchFamily="18" charset="0"/>
              </a:rPr>
              <a:t>Students in restrictive environments</a:t>
            </a:r>
          </a:p>
          <a:p>
            <a:pPr indent="689981"/>
            <a:endParaRPr lang="en-US" sz="2000" dirty="0">
              <a:latin typeface="Cambria" panose="02040503050406030204" pitchFamily="18" charset="0"/>
            </a:endParaRPr>
          </a:p>
          <a:p>
            <a:pPr marL="342882" indent="-342882">
              <a:buFont typeface="Arial" panose="020B0604020202020204" pitchFamily="34" charset="0"/>
              <a:buChar char="•"/>
            </a:pPr>
            <a:r>
              <a:rPr lang="en-US" sz="2000" dirty="0">
                <a:latin typeface="Cambria" panose="02040503050406030204" pitchFamily="18" charset="0"/>
              </a:rPr>
              <a:t>Decreased disruption from class time and school activities</a:t>
            </a:r>
          </a:p>
          <a:p>
            <a:pPr marL="342882" indent="-342882">
              <a:buFont typeface="Arial" panose="020B0604020202020204" pitchFamily="34" charset="0"/>
              <a:buChar char="•"/>
            </a:pPr>
            <a:endParaRPr lang="en-US" sz="2000" dirty="0">
              <a:latin typeface="Cambria" panose="02040503050406030204" pitchFamily="18" charset="0"/>
            </a:endParaRPr>
          </a:p>
          <a:p>
            <a:pPr marL="342882" indent="-342882">
              <a:buFont typeface="Arial" panose="020B0604020202020204" pitchFamily="34" charset="0"/>
              <a:buChar char="•"/>
            </a:pPr>
            <a:r>
              <a:rPr lang="en-US" sz="2000" dirty="0">
                <a:latin typeface="Cambria" panose="02040503050406030204" pitchFamily="18" charset="0"/>
              </a:rPr>
              <a:t>Improved academic achievement</a:t>
            </a:r>
          </a:p>
          <a:p>
            <a:pPr marL="342882" indent="-342882">
              <a:buFont typeface="Arial" panose="020B0604020202020204" pitchFamily="34" charset="0"/>
              <a:buChar char="•"/>
            </a:pPr>
            <a:endParaRPr lang="en-US" sz="2000" dirty="0">
              <a:latin typeface="Cambria" panose="02040503050406030204" pitchFamily="18" charset="0"/>
            </a:endParaRPr>
          </a:p>
          <a:p>
            <a:pPr marL="342882" indent="-342882">
              <a:buFont typeface="Arial" panose="020B0604020202020204" pitchFamily="34" charset="0"/>
              <a:buChar char="•"/>
            </a:pPr>
            <a:r>
              <a:rPr lang="en-US" sz="2000" dirty="0">
                <a:latin typeface="Cambria" panose="02040503050406030204" pitchFamily="18" charset="0"/>
              </a:rPr>
              <a:t>Increased teacher confidence around mental health</a:t>
            </a:r>
          </a:p>
        </p:txBody>
      </p:sp>
    </p:spTree>
    <p:extLst>
      <p:ext uri="{BB962C8B-B14F-4D97-AF65-F5344CB8AC3E}">
        <p14:creationId xmlns:p14="http://schemas.microsoft.com/office/powerpoint/2010/main" val="138069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9833" y="307279"/>
            <a:ext cx="7627367" cy="896399"/>
          </a:xfrm>
          <a:prstGeom prst="rect">
            <a:avLst/>
          </a:prstGeom>
        </p:spPr>
        <p:txBody>
          <a:bodyPr vert="horz" wrap="square" lIns="0" tIns="49530" rIns="0" bIns="0" rtlCol="0">
            <a:spAutoFit/>
          </a:bodyPr>
          <a:lstStyle/>
          <a:p>
            <a:pPr marL="12700" marR="5080">
              <a:lnSpc>
                <a:spcPts val="3310"/>
              </a:lnSpc>
              <a:spcBef>
                <a:spcPts val="390"/>
              </a:spcBef>
            </a:pPr>
            <a:r>
              <a:rPr sz="3000" spc="-20" dirty="0">
                <a:solidFill>
                  <a:srgbClr val="005082"/>
                </a:solidFill>
                <a:latin typeface="Montserrat" panose="00000500000000000000" pitchFamily="50" charset="0"/>
              </a:rPr>
              <a:t>Youth</a:t>
            </a:r>
            <a:r>
              <a:rPr sz="3000" spc="5" dirty="0">
                <a:solidFill>
                  <a:srgbClr val="005082"/>
                </a:solidFill>
                <a:latin typeface="Montserrat" panose="00000500000000000000" pitchFamily="50" charset="0"/>
              </a:rPr>
              <a:t> </a:t>
            </a:r>
            <a:r>
              <a:rPr sz="3000" spc="10" dirty="0">
                <a:solidFill>
                  <a:srgbClr val="005082"/>
                </a:solidFill>
                <a:latin typeface="Montserrat" panose="00000500000000000000" pitchFamily="50" charset="0"/>
              </a:rPr>
              <a:t>Mental</a:t>
            </a:r>
            <a:r>
              <a:rPr sz="3000" dirty="0">
                <a:solidFill>
                  <a:srgbClr val="005082"/>
                </a:solidFill>
                <a:latin typeface="Montserrat" panose="00000500000000000000" pitchFamily="50" charset="0"/>
              </a:rPr>
              <a:t> </a:t>
            </a:r>
            <a:r>
              <a:rPr sz="3000" spc="20" dirty="0">
                <a:solidFill>
                  <a:srgbClr val="005082"/>
                </a:solidFill>
                <a:latin typeface="Montserrat" panose="00000500000000000000" pitchFamily="50" charset="0"/>
              </a:rPr>
              <a:t>Health</a:t>
            </a:r>
            <a:r>
              <a:rPr sz="3000" spc="10" dirty="0">
                <a:solidFill>
                  <a:srgbClr val="005082"/>
                </a:solidFill>
                <a:latin typeface="Montserrat" panose="00000500000000000000" pitchFamily="50" charset="0"/>
              </a:rPr>
              <a:t> </a:t>
            </a:r>
            <a:r>
              <a:rPr sz="3000" spc="-20" dirty="0">
                <a:solidFill>
                  <a:srgbClr val="005082"/>
                </a:solidFill>
                <a:latin typeface="Montserrat" panose="00000500000000000000" pitchFamily="50" charset="0"/>
              </a:rPr>
              <a:t>Trends</a:t>
            </a:r>
            <a:r>
              <a:rPr sz="3000" spc="5" dirty="0">
                <a:solidFill>
                  <a:srgbClr val="005082"/>
                </a:solidFill>
                <a:latin typeface="Montserrat" panose="00000500000000000000" pitchFamily="50" charset="0"/>
              </a:rPr>
              <a:t> are</a:t>
            </a:r>
            <a:r>
              <a:rPr lang="en-US" sz="3000" spc="5" dirty="0">
                <a:solidFill>
                  <a:srgbClr val="005082"/>
                </a:solidFill>
                <a:latin typeface="Montserrat" panose="00000500000000000000" pitchFamily="50" charset="0"/>
              </a:rPr>
              <a:t> </a:t>
            </a:r>
            <a:r>
              <a:rPr sz="3000" spc="-10" dirty="0">
                <a:solidFill>
                  <a:srgbClr val="005082"/>
                </a:solidFill>
                <a:latin typeface="Montserrat" panose="00000500000000000000" pitchFamily="50" charset="0"/>
              </a:rPr>
              <a:t>Troubling</a:t>
            </a:r>
            <a:r>
              <a:rPr sz="3000" spc="5" dirty="0">
                <a:solidFill>
                  <a:srgbClr val="005082"/>
                </a:solidFill>
                <a:latin typeface="Montserrat" panose="00000500000000000000" pitchFamily="50" charset="0"/>
              </a:rPr>
              <a:t> </a:t>
            </a:r>
            <a:r>
              <a:rPr sz="3000" spc="25" dirty="0">
                <a:solidFill>
                  <a:srgbClr val="005082"/>
                </a:solidFill>
                <a:latin typeface="Montserrat" panose="00000500000000000000" pitchFamily="50" charset="0"/>
              </a:rPr>
              <a:t>and</a:t>
            </a:r>
            <a:r>
              <a:rPr sz="3000" spc="5" dirty="0">
                <a:solidFill>
                  <a:srgbClr val="005082"/>
                </a:solidFill>
                <a:latin typeface="Montserrat" panose="00000500000000000000" pitchFamily="50" charset="0"/>
              </a:rPr>
              <a:t> </a:t>
            </a:r>
            <a:r>
              <a:rPr sz="3000" spc="15" dirty="0">
                <a:solidFill>
                  <a:srgbClr val="005082"/>
                </a:solidFill>
                <a:latin typeface="Montserrat" panose="00000500000000000000" pitchFamily="50" charset="0"/>
              </a:rPr>
              <a:t>Access</a:t>
            </a:r>
            <a:r>
              <a:rPr sz="3000" spc="5" dirty="0">
                <a:solidFill>
                  <a:srgbClr val="005082"/>
                </a:solidFill>
                <a:latin typeface="Montserrat" panose="00000500000000000000" pitchFamily="50" charset="0"/>
              </a:rPr>
              <a:t> to</a:t>
            </a:r>
            <a:r>
              <a:rPr sz="3000" dirty="0">
                <a:solidFill>
                  <a:srgbClr val="005082"/>
                </a:solidFill>
                <a:latin typeface="Montserrat" panose="00000500000000000000" pitchFamily="50" charset="0"/>
              </a:rPr>
              <a:t> </a:t>
            </a:r>
            <a:r>
              <a:rPr sz="3000" spc="10" dirty="0">
                <a:solidFill>
                  <a:srgbClr val="005082"/>
                </a:solidFill>
                <a:latin typeface="Montserrat" panose="00000500000000000000" pitchFamily="50" charset="0"/>
              </a:rPr>
              <a:t>Care</a:t>
            </a:r>
            <a:r>
              <a:rPr sz="3000" spc="5" dirty="0">
                <a:solidFill>
                  <a:srgbClr val="005082"/>
                </a:solidFill>
                <a:latin typeface="Montserrat" panose="00000500000000000000" pitchFamily="50" charset="0"/>
              </a:rPr>
              <a:t> </a:t>
            </a:r>
            <a:r>
              <a:rPr sz="3000" spc="15" dirty="0">
                <a:solidFill>
                  <a:srgbClr val="005082"/>
                </a:solidFill>
                <a:latin typeface="Montserrat" panose="00000500000000000000" pitchFamily="50" charset="0"/>
              </a:rPr>
              <a:t>is</a:t>
            </a:r>
            <a:r>
              <a:rPr sz="3000" spc="10" dirty="0">
                <a:solidFill>
                  <a:srgbClr val="005082"/>
                </a:solidFill>
                <a:latin typeface="Montserrat" panose="00000500000000000000" pitchFamily="50" charset="0"/>
              </a:rPr>
              <a:t> </a:t>
            </a:r>
            <a:r>
              <a:rPr sz="3000" spc="15" dirty="0">
                <a:solidFill>
                  <a:srgbClr val="005082"/>
                </a:solidFill>
                <a:latin typeface="Montserrat" panose="00000500000000000000" pitchFamily="50" charset="0"/>
              </a:rPr>
              <a:t>Limited</a:t>
            </a:r>
          </a:p>
        </p:txBody>
      </p:sp>
      <p:sp>
        <p:nvSpPr>
          <p:cNvPr id="3" name="object 3"/>
          <p:cNvSpPr txBox="1"/>
          <p:nvPr/>
        </p:nvSpPr>
        <p:spPr>
          <a:xfrm>
            <a:off x="287086" y="1944623"/>
            <a:ext cx="5427914" cy="782265"/>
          </a:xfrm>
          <a:prstGeom prst="rect">
            <a:avLst/>
          </a:prstGeom>
        </p:spPr>
        <p:txBody>
          <a:bodyPr vert="horz" wrap="square" lIns="0" tIns="12700" rIns="0" bIns="0" rtlCol="0">
            <a:spAutoFit/>
          </a:bodyPr>
          <a:lstStyle/>
          <a:p>
            <a:pPr marR="5080" indent="12700">
              <a:spcBef>
                <a:spcPts val="100"/>
              </a:spcBef>
            </a:pPr>
            <a:r>
              <a:rPr sz="2500" b="1" spc="-15" dirty="0">
                <a:solidFill>
                  <a:srgbClr val="FF9F37"/>
                </a:solidFill>
                <a:latin typeface="Montserrat" panose="00000500000000000000" pitchFamily="50" charset="0"/>
                <a:cs typeface="Calibri"/>
              </a:rPr>
              <a:t>Data</a:t>
            </a:r>
            <a:r>
              <a:rPr sz="2500" b="1" spc="-10" dirty="0">
                <a:solidFill>
                  <a:srgbClr val="FF9F37"/>
                </a:solidFill>
                <a:latin typeface="Montserrat" panose="00000500000000000000" pitchFamily="50" charset="0"/>
                <a:cs typeface="Calibri"/>
              </a:rPr>
              <a:t> Shows</a:t>
            </a:r>
            <a:r>
              <a:rPr sz="2500" b="1" spc="-5" dirty="0">
                <a:solidFill>
                  <a:srgbClr val="FF9F37"/>
                </a:solidFill>
                <a:latin typeface="Montserrat" panose="00000500000000000000" pitchFamily="50" charset="0"/>
                <a:cs typeface="Calibri"/>
              </a:rPr>
              <a:t> </a:t>
            </a:r>
            <a:r>
              <a:rPr sz="2500" b="1" spc="-10" dirty="0">
                <a:solidFill>
                  <a:srgbClr val="FF9F37"/>
                </a:solidFill>
                <a:latin typeface="Montserrat" panose="00000500000000000000" pitchFamily="50" charset="0"/>
                <a:cs typeface="Calibri"/>
              </a:rPr>
              <a:t>Significant</a:t>
            </a:r>
            <a:r>
              <a:rPr lang="en-US" sz="2500" b="1" spc="-10" dirty="0">
                <a:solidFill>
                  <a:srgbClr val="FF9F37"/>
                </a:solidFill>
                <a:latin typeface="Montserrat" panose="00000500000000000000" pitchFamily="50" charset="0"/>
                <a:cs typeface="Calibri"/>
              </a:rPr>
              <a:t> </a:t>
            </a:r>
            <a:r>
              <a:rPr sz="2500" b="1" spc="-5" dirty="0">
                <a:solidFill>
                  <a:srgbClr val="FF9F37"/>
                </a:solidFill>
                <a:latin typeface="Montserrat" panose="00000500000000000000" pitchFamily="50" charset="0"/>
                <a:cs typeface="Calibri"/>
              </a:rPr>
              <a:t>Inequity</a:t>
            </a:r>
            <a:r>
              <a:rPr lang="en-US" sz="2500" b="1" spc="-5" dirty="0">
                <a:solidFill>
                  <a:srgbClr val="FF9F37"/>
                </a:solidFill>
                <a:latin typeface="Montserrat" panose="00000500000000000000" pitchFamily="50" charset="0"/>
                <a:cs typeface="Calibri"/>
              </a:rPr>
              <a:t> </a:t>
            </a:r>
            <a:r>
              <a:rPr sz="2500" b="1" spc="-5" dirty="0">
                <a:solidFill>
                  <a:srgbClr val="FF9F37"/>
                </a:solidFill>
                <a:latin typeface="Montserrat" panose="00000500000000000000" pitchFamily="50" charset="0"/>
                <a:cs typeface="Calibri"/>
              </a:rPr>
              <a:t>in</a:t>
            </a:r>
            <a:r>
              <a:rPr lang="en-US" sz="2500" b="1" spc="-15" dirty="0">
                <a:solidFill>
                  <a:srgbClr val="FF9F37"/>
                </a:solidFill>
                <a:latin typeface="Montserrat" panose="00000500000000000000" pitchFamily="50" charset="0"/>
                <a:cs typeface="Calibri"/>
              </a:rPr>
              <a:t> </a:t>
            </a:r>
            <a:r>
              <a:rPr sz="2500" b="1" spc="-10" dirty="0">
                <a:solidFill>
                  <a:srgbClr val="FF9F37"/>
                </a:solidFill>
                <a:latin typeface="Montserrat" panose="00000500000000000000" pitchFamily="50" charset="0"/>
                <a:cs typeface="Calibri"/>
              </a:rPr>
              <a:t>Outcomes </a:t>
            </a:r>
            <a:r>
              <a:rPr sz="2500" b="1" dirty="0">
                <a:solidFill>
                  <a:srgbClr val="FF9F37"/>
                </a:solidFill>
                <a:latin typeface="Montserrat" panose="00000500000000000000" pitchFamily="50" charset="0"/>
                <a:cs typeface="Calibri"/>
              </a:rPr>
              <a:t>and</a:t>
            </a:r>
            <a:r>
              <a:rPr sz="2500" b="1" spc="-10" dirty="0">
                <a:solidFill>
                  <a:srgbClr val="FF9F37"/>
                </a:solidFill>
                <a:latin typeface="Montserrat" panose="00000500000000000000" pitchFamily="50" charset="0"/>
                <a:cs typeface="Calibri"/>
              </a:rPr>
              <a:t> </a:t>
            </a:r>
            <a:r>
              <a:rPr sz="2500" b="1" spc="-5" dirty="0">
                <a:solidFill>
                  <a:srgbClr val="FF9F37"/>
                </a:solidFill>
                <a:latin typeface="Montserrat" panose="00000500000000000000" pitchFamily="50" charset="0"/>
                <a:cs typeface="Calibri"/>
              </a:rPr>
              <a:t>Access</a:t>
            </a:r>
            <a:endParaRPr sz="2500" dirty="0">
              <a:solidFill>
                <a:srgbClr val="FF9F37"/>
              </a:solidFill>
              <a:latin typeface="Montserrat" panose="00000500000000000000" pitchFamily="50" charset="0"/>
              <a:cs typeface="Calibri"/>
            </a:endParaRPr>
          </a:p>
        </p:txBody>
      </p:sp>
      <p:grpSp>
        <p:nvGrpSpPr>
          <p:cNvPr id="4" name="object 4"/>
          <p:cNvGrpSpPr/>
          <p:nvPr/>
        </p:nvGrpSpPr>
        <p:grpSpPr>
          <a:xfrm>
            <a:off x="268036" y="2972827"/>
            <a:ext cx="6417945" cy="3313429"/>
            <a:chOff x="268036" y="2972827"/>
            <a:chExt cx="6417945" cy="3313429"/>
          </a:xfrm>
        </p:grpSpPr>
        <p:pic>
          <p:nvPicPr>
            <p:cNvPr id="5" name="object 5"/>
            <p:cNvPicPr/>
            <p:nvPr/>
          </p:nvPicPr>
          <p:blipFill>
            <a:blip r:embed="rId3" cstate="print"/>
            <a:stretch>
              <a:fillRect/>
            </a:stretch>
          </p:blipFill>
          <p:spPr>
            <a:xfrm>
              <a:off x="347182" y="3085987"/>
              <a:ext cx="6198058" cy="3077472"/>
            </a:xfrm>
            <a:prstGeom prst="rect">
              <a:avLst/>
            </a:prstGeom>
          </p:spPr>
        </p:pic>
        <p:sp>
          <p:nvSpPr>
            <p:cNvPr id="6" name="object 6"/>
            <p:cNvSpPr/>
            <p:nvPr/>
          </p:nvSpPr>
          <p:spPr>
            <a:xfrm>
              <a:off x="287086" y="2991877"/>
              <a:ext cx="6379845" cy="3275329"/>
            </a:xfrm>
            <a:custGeom>
              <a:avLst/>
              <a:gdLst/>
              <a:ahLst/>
              <a:cxnLst/>
              <a:rect l="l" t="t" r="r" b="b"/>
              <a:pathLst>
                <a:path w="6379845" h="3275329">
                  <a:moveTo>
                    <a:pt x="0" y="0"/>
                  </a:moveTo>
                  <a:lnTo>
                    <a:pt x="6379823" y="0"/>
                  </a:lnTo>
                  <a:lnTo>
                    <a:pt x="6379823" y="3275076"/>
                  </a:lnTo>
                  <a:lnTo>
                    <a:pt x="0" y="3275076"/>
                  </a:lnTo>
                  <a:lnTo>
                    <a:pt x="0" y="0"/>
                  </a:lnTo>
                  <a:close/>
                </a:path>
              </a:pathLst>
            </a:custGeom>
            <a:ln w="38100">
              <a:solidFill>
                <a:srgbClr val="ED7D31"/>
              </a:solidFill>
            </a:ln>
          </p:spPr>
          <p:txBody>
            <a:bodyPr wrap="square" lIns="0" tIns="0" rIns="0" bIns="0" rtlCol="0"/>
            <a:lstStyle/>
            <a:p>
              <a:endParaRPr>
                <a:latin typeface="Montserrat" panose="00000500000000000000" pitchFamily="50" charset="0"/>
              </a:endParaRPr>
            </a:p>
          </p:txBody>
        </p:sp>
      </p:grpSp>
      <p:sp>
        <p:nvSpPr>
          <p:cNvPr id="7" name="object 7"/>
          <p:cNvSpPr/>
          <p:nvPr/>
        </p:nvSpPr>
        <p:spPr>
          <a:xfrm>
            <a:off x="358737" y="1613588"/>
            <a:ext cx="3051810" cy="0"/>
          </a:xfrm>
          <a:custGeom>
            <a:avLst/>
            <a:gdLst/>
            <a:ahLst/>
            <a:cxnLst/>
            <a:rect l="l" t="t" r="r" b="b"/>
            <a:pathLst>
              <a:path w="3051810">
                <a:moveTo>
                  <a:pt x="0" y="0"/>
                </a:moveTo>
                <a:lnTo>
                  <a:pt x="3051728" y="1"/>
                </a:lnTo>
              </a:path>
            </a:pathLst>
          </a:custGeom>
          <a:ln w="28575">
            <a:solidFill>
              <a:srgbClr val="D0CECE"/>
            </a:solidFill>
          </a:ln>
        </p:spPr>
        <p:txBody>
          <a:bodyPr wrap="square" lIns="0" tIns="0" rIns="0" bIns="0" rtlCol="0"/>
          <a:lstStyle/>
          <a:p>
            <a:endParaRPr>
              <a:latin typeface="Montserrat" panose="00000500000000000000" pitchFamily="50" charset="0"/>
            </a:endParaRPr>
          </a:p>
        </p:txBody>
      </p:sp>
      <p:sp>
        <p:nvSpPr>
          <p:cNvPr id="8" name="object 8"/>
          <p:cNvSpPr txBox="1">
            <a:spLocks noGrp="1"/>
          </p:cNvSpPr>
          <p:nvPr>
            <p:ph sz="half" idx="3"/>
          </p:nvPr>
        </p:nvSpPr>
        <p:spPr>
          <a:xfrm>
            <a:off x="7149479" y="1944623"/>
            <a:ext cx="4472940" cy="4410951"/>
          </a:xfrm>
          <a:prstGeom prst="rect">
            <a:avLst/>
          </a:prstGeom>
        </p:spPr>
        <p:txBody>
          <a:bodyPr vert="horz" wrap="square" lIns="0" tIns="12700" rIns="0" bIns="0" rtlCol="0">
            <a:spAutoFit/>
          </a:bodyPr>
          <a:lstStyle/>
          <a:p>
            <a:pPr marL="12700" algn="l">
              <a:lnSpc>
                <a:spcPts val="2014"/>
              </a:lnSpc>
              <a:spcBef>
                <a:spcPts val="100"/>
              </a:spcBef>
            </a:pPr>
            <a:r>
              <a:rPr sz="1500" u="none" spc="-5" dirty="0">
                <a:solidFill>
                  <a:srgbClr val="005082"/>
                </a:solidFill>
                <a:latin typeface="Montserrat" panose="00000500000000000000" pitchFamily="50" charset="0"/>
              </a:rPr>
              <a:t>The</a:t>
            </a:r>
            <a:r>
              <a:rPr sz="1500" u="none" spc="5" dirty="0">
                <a:solidFill>
                  <a:srgbClr val="005082"/>
                </a:solidFill>
                <a:latin typeface="Montserrat" panose="00000500000000000000" pitchFamily="50" charset="0"/>
              </a:rPr>
              <a:t> </a:t>
            </a:r>
            <a:r>
              <a:rPr sz="1500" u="none" spc="-10" dirty="0">
                <a:solidFill>
                  <a:srgbClr val="005082"/>
                </a:solidFill>
                <a:latin typeface="Montserrat" panose="00000500000000000000" pitchFamily="50" charset="0"/>
              </a:rPr>
              <a:t>percent</a:t>
            </a:r>
            <a:r>
              <a:rPr sz="1500" u="none" spc="5" dirty="0">
                <a:solidFill>
                  <a:srgbClr val="005082"/>
                </a:solidFill>
                <a:latin typeface="Montserrat" panose="00000500000000000000" pitchFamily="50" charset="0"/>
              </a:rPr>
              <a:t> </a:t>
            </a:r>
            <a:r>
              <a:rPr sz="1500" u="none" dirty="0">
                <a:solidFill>
                  <a:srgbClr val="005082"/>
                </a:solidFill>
                <a:latin typeface="Montserrat" panose="00000500000000000000" pitchFamily="50" charset="0"/>
              </a:rPr>
              <a:t>of</a:t>
            </a:r>
            <a:r>
              <a:rPr sz="1500" u="none" spc="10"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youth </a:t>
            </a:r>
            <a:r>
              <a:rPr sz="1500" u="none" spc="-10" dirty="0">
                <a:solidFill>
                  <a:srgbClr val="005082"/>
                </a:solidFill>
                <a:latin typeface="Montserrat" panose="00000500000000000000" pitchFamily="50" charset="0"/>
              </a:rPr>
              <a:t>experiencing</a:t>
            </a:r>
            <a:r>
              <a:rPr sz="1500" u="none" dirty="0">
                <a:solidFill>
                  <a:srgbClr val="005082"/>
                </a:solidFill>
                <a:latin typeface="Montserrat" panose="00000500000000000000" pitchFamily="50" charset="0"/>
              </a:rPr>
              <a:t> </a:t>
            </a:r>
            <a:r>
              <a:rPr sz="1500" u="none" spc="-10" dirty="0">
                <a:solidFill>
                  <a:srgbClr val="005082"/>
                </a:solidFill>
                <a:latin typeface="Montserrat" panose="00000500000000000000" pitchFamily="50" charset="0"/>
              </a:rPr>
              <a:t>depression</a:t>
            </a:r>
            <a:r>
              <a:rPr sz="1500" u="none" spc="-5" dirty="0">
                <a:solidFill>
                  <a:srgbClr val="005082"/>
                </a:solidFill>
                <a:latin typeface="Montserrat" panose="00000500000000000000" pitchFamily="50" charset="0"/>
              </a:rPr>
              <a:t> has</a:t>
            </a:r>
            <a:r>
              <a:rPr lang="en-US" sz="1500" u="none" spc="-5" dirty="0">
                <a:solidFill>
                  <a:srgbClr val="005082"/>
                </a:solidFill>
                <a:latin typeface="Montserrat" panose="00000500000000000000" pitchFamily="50" charset="0"/>
              </a:rPr>
              <a:t> </a:t>
            </a:r>
            <a:r>
              <a:rPr sz="1500" b="1" u="none" spc="-5" dirty="0">
                <a:solidFill>
                  <a:srgbClr val="005082"/>
                </a:solidFill>
                <a:latin typeface="Montserrat" panose="00000500000000000000" pitchFamily="50" charset="0"/>
              </a:rPr>
              <a:t>doubled</a:t>
            </a:r>
            <a:r>
              <a:rPr sz="1500" b="1" u="none" spc="-15" dirty="0">
                <a:solidFill>
                  <a:srgbClr val="005082"/>
                </a:solidFill>
                <a:latin typeface="Montserrat" panose="00000500000000000000" pitchFamily="50" charset="0"/>
              </a:rPr>
              <a:t> </a:t>
            </a:r>
            <a:r>
              <a:rPr sz="1500" b="1" u="none" spc="-5" dirty="0">
                <a:solidFill>
                  <a:srgbClr val="005082"/>
                </a:solidFill>
                <a:latin typeface="Montserrat" panose="00000500000000000000" pitchFamily="50" charset="0"/>
              </a:rPr>
              <a:t>in</a:t>
            </a:r>
            <a:r>
              <a:rPr sz="1500" b="1" u="none" spc="-10" dirty="0">
                <a:solidFill>
                  <a:srgbClr val="005082"/>
                </a:solidFill>
                <a:latin typeface="Montserrat" panose="00000500000000000000" pitchFamily="50" charset="0"/>
              </a:rPr>
              <a:t> </a:t>
            </a:r>
            <a:r>
              <a:rPr sz="1500" b="1" u="none" spc="-5" dirty="0">
                <a:solidFill>
                  <a:srgbClr val="005082"/>
                </a:solidFill>
                <a:latin typeface="Montserrat" panose="00000500000000000000" pitchFamily="50" charset="0"/>
              </a:rPr>
              <a:t>the</a:t>
            </a:r>
            <a:r>
              <a:rPr sz="1500" b="1" u="none" spc="-15" dirty="0">
                <a:solidFill>
                  <a:srgbClr val="005082"/>
                </a:solidFill>
                <a:latin typeface="Montserrat" panose="00000500000000000000" pitchFamily="50" charset="0"/>
              </a:rPr>
              <a:t> </a:t>
            </a:r>
            <a:r>
              <a:rPr sz="1500" b="1" u="none" spc="-10" dirty="0">
                <a:solidFill>
                  <a:srgbClr val="005082"/>
                </a:solidFill>
                <a:latin typeface="Montserrat" panose="00000500000000000000" pitchFamily="50" charset="0"/>
              </a:rPr>
              <a:t>past </a:t>
            </a:r>
            <a:r>
              <a:rPr sz="1500" b="1" u="none" spc="-5" dirty="0">
                <a:solidFill>
                  <a:srgbClr val="005082"/>
                </a:solidFill>
                <a:latin typeface="Montserrat" panose="00000500000000000000" pitchFamily="50" charset="0"/>
              </a:rPr>
              <a:t>decade</a:t>
            </a:r>
            <a:r>
              <a:rPr sz="1500" u="none" spc="-5" dirty="0">
                <a:solidFill>
                  <a:srgbClr val="005082"/>
                </a:solidFill>
                <a:latin typeface="Montserrat" panose="00000500000000000000" pitchFamily="50" charset="0"/>
              </a:rPr>
              <a:t>.</a:t>
            </a:r>
            <a:endParaRPr lang="en-US" sz="1500" u="none" spc="-5" dirty="0">
              <a:solidFill>
                <a:srgbClr val="005082"/>
              </a:solidFill>
              <a:latin typeface="Montserrat" panose="00000500000000000000" pitchFamily="50" charset="0"/>
            </a:endParaRPr>
          </a:p>
          <a:p>
            <a:pPr algn="l">
              <a:lnSpc>
                <a:spcPct val="100000"/>
              </a:lnSpc>
            </a:pPr>
            <a:endParaRPr lang="en-US" sz="1500" dirty="0">
              <a:solidFill>
                <a:srgbClr val="005082"/>
              </a:solidFill>
              <a:latin typeface="Montserrat" panose="00000500000000000000" pitchFamily="50" charset="0"/>
            </a:endParaRPr>
          </a:p>
          <a:p>
            <a:pPr marL="12700" marR="81915" algn="l">
              <a:lnSpc>
                <a:spcPct val="100600"/>
              </a:lnSpc>
              <a:spcBef>
                <a:spcPts val="1480"/>
              </a:spcBef>
            </a:pPr>
            <a:r>
              <a:rPr sz="1500" u="none" dirty="0">
                <a:solidFill>
                  <a:srgbClr val="005082"/>
                </a:solidFill>
                <a:latin typeface="Montserrat" panose="00000500000000000000" pitchFamily="50" charset="0"/>
              </a:rPr>
              <a:t>50% of </a:t>
            </a:r>
            <a:r>
              <a:rPr sz="1500" u="none" spc="-10" dirty="0">
                <a:solidFill>
                  <a:srgbClr val="005082"/>
                </a:solidFill>
                <a:latin typeface="Montserrat" panose="00000500000000000000" pitchFamily="50" charset="0"/>
              </a:rPr>
              <a:t>mental </a:t>
            </a:r>
            <a:r>
              <a:rPr sz="1500" u="none" spc="-5" dirty="0">
                <a:solidFill>
                  <a:srgbClr val="005082"/>
                </a:solidFill>
                <a:latin typeface="Montserrat" panose="00000500000000000000" pitchFamily="50" charset="0"/>
              </a:rPr>
              <a:t>health conditions begin </a:t>
            </a:r>
            <a:r>
              <a:rPr sz="1500" u="none" spc="-15" dirty="0">
                <a:solidFill>
                  <a:srgbClr val="005082"/>
                </a:solidFill>
                <a:latin typeface="Montserrat" panose="00000500000000000000" pitchFamily="50" charset="0"/>
              </a:rPr>
              <a:t>before </a:t>
            </a:r>
            <a:r>
              <a:rPr sz="1500" u="none" spc="-5" dirty="0">
                <a:solidFill>
                  <a:srgbClr val="005082"/>
                </a:solidFill>
                <a:latin typeface="Montserrat" panose="00000500000000000000" pitchFamily="50" charset="0"/>
              </a:rPr>
              <a:t>the</a:t>
            </a:r>
            <a:r>
              <a:rPr lang="en-US" sz="1500" u="none" spc="-5" dirty="0">
                <a:solidFill>
                  <a:srgbClr val="005082"/>
                </a:solidFill>
                <a:latin typeface="Montserrat" panose="00000500000000000000" pitchFamily="50" charset="0"/>
              </a:rPr>
              <a:t> </a:t>
            </a:r>
            <a:r>
              <a:rPr sz="1500" u="none" spc="-10" dirty="0">
                <a:solidFill>
                  <a:srgbClr val="005082"/>
                </a:solidFill>
                <a:latin typeface="Montserrat" panose="00000500000000000000" pitchFamily="50" charset="0"/>
              </a:rPr>
              <a:t>age </a:t>
            </a:r>
            <a:r>
              <a:rPr sz="1500" u="none" dirty="0">
                <a:solidFill>
                  <a:srgbClr val="005082"/>
                </a:solidFill>
                <a:latin typeface="Montserrat" panose="00000500000000000000" pitchFamily="50" charset="0"/>
              </a:rPr>
              <a:t>of 14 </a:t>
            </a:r>
            <a:r>
              <a:rPr sz="1500" u="none" spc="-5" dirty="0">
                <a:solidFill>
                  <a:srgbClr val="005082"/>
                </a:solidFill>
                <a:latin typeface="Montserrat" panose="00000500000000000000" pitchFamily="50" charset="0"/>
              </a:rPr>
              <a:t>and </a:t>
            </a:r>
            <a:r>
              <a:rPr sz="1500" b="1" u="none" dirty="0">
                <a:solidFill>
                  <a:srgbClr val="005082"/>
                </a:solidFill>
                <a:latin typeface="Montserrat" panose="00000500000000000000" pitchFamily="50" charset="0"/>
              </a:rPr>
              <a:t>75% </a:t>
            </a:r>
            <a:r>
              <a:rPr sz="1500" b="1" u="none" spc="-5" dirty="0">
                <a:solidFill>
                  <a:srgbClr val="005082"/>
                </a:solidFill>
                <a:latin typeface="Montserrat" panose="00000500000000000000" pitchFamily="50" charset="0"/>
              </a:rPr>
              <a:t>by </a:t>
            </a:r>
            <a:r>
              <a:rPr sz="1500" b="1" u="none" spc="-10" dirty="0">
                <a:solidFill>
                  <a:srgbClr val="005082"/>
                </a:solidFill>
                <a:latin typeface="Montserrat" panose="00000500000000000000" pitchFamily="50" charset="0"/>
              </a:rPr>
              <a:t>age </a:t>
            </a:r>
            <a:r>
              <a:rPr sz="1500" b="1" u="none" spc="-5" dirty="0">
                <a:solidFill>
                  <a:srgbClr val="005082"/>
                </a:solidFill>
                <a:latin typeface="Montserrat" panose="00000500000000000000" pitchFamily="50" charset="0"/>
              </a:rPr>
              <a:t>24</a:t>
            </a:r>
            <a:r>
              <a:rPr sz="1500" u="none" spc="-5" dirty="0">
                <a:solidFill>
                  <a:srgbClr val="005082"/>
                </a:solidFill>
                <a:latin typeface="Montserrat" panose="00000500000000000000" pitchFamily="50" charset="0"/>
              </a:rPr>
              <a:t>. The </a:t>
            </a:r>
            <a:r>
              <a:rPr sz="1500" u="none" spc="-20" dirty="0">
                <a:solidFill>
                  <a:srgbClr val="005082"/>
                </a:solidFill>
                <a:latin typeface="Montserrat" panose="00000500000000000000" pitchFamily="50" charset="0"/>
              </a:rPr>
              <a:t>average </a:t>
            </a:r>
            <a:r>
              <a:rPr sz="1500" u="none" spc="-10" dirty="0">
                <a:solidFill>
                  <a:srgbClr val="005082"/>
                </a:solidFill>
                <a:latin typeface="Montserrat" panose="00000500000000000000" pitchFamily="50" charset="0"/>
              </a:rPr>
              <a:t>delay </a:t>
            </a:r>
            <a:r>
              <a:rPr sz="1500" u="none" spc="-5" dirty="0">
                <a:solidFill>
                  <a:srgbClr val="005082"/>
                </a:solidFill>
                <a:latin typeface="Montserrat" panose="00000500000000000000" pitchFamily="50" charset="0"/>
              </a:rPr>
              <a:t>is</a:t>
            </a:r>
            <a:r>
              <a:rPr lang="en-US" sz="1500" u="none" spc="-5" dirty="0">
                <a:solidFill>
                  <a:srgbClr val="005082"/>
                </a:solidFill>
                <a:latin typeface="Montserrat" panose="00000500000000000000" pitchFamily="50" charset="0"/>
              </a:rPr>
              <a:t> </a:t>
            </a:r>
            <a:r>
              <a:rPr sz="1500" u="none" dirty="0">
                <a:solidFill>
                  <a:srgbClr val="005082"/>
                </a:solidFill>
                <a:latin typeface="Montserrat" panose="00000500000000000000" pitchFamily="50" charset="0"/>
              </a:rPr>
              <a:t>11 </a:t>
            </a:r>
            <a:r>
              <a:rPr sz="1500" u="none" spc="-15" dirty="0">
                <a:solidFill>
                  <a:srgbClr val="005082"/>
                </a:solidFill>
                <a:latin typeface="Montserrat" panose="00000500000000000000" pitchFamily="50" charset="0"/>
              </a:rPr>
              <a:t>years</a:t>
            </a:r>
            <a:r>
              <a:rPr sz="1500" u="none" spc="-5" dirty="0">
                <a:solidFill>
                  <a:srgbClr val="005082"/>
                </a:solidFill>
                <a:latin typeface="Montserrat" panose="00000500000000000000" pitchFamily="50" charset="0"/>
              </a:rPr>
              <a:t> between</a:t>
            </a:r>
            <a:r>
              <a:rPr sz="1500" u="none" spc="-10" dirty="0">
                <a:solidFill>
                  <a:srgbClr val="005082"/>
                </a:solidFill>
                <a:latin typeface="Montserrat" panose="00000500000000000000" pitchFamily="50" charset="0"/>
              </a:rPr>
              <a:t> symptoms</a:t>
            </a:r>
            <a:r>
              <a:rPr sz="1500" u="none" spc="-5" dirty="0">
                <a:solidFill>
                  <a:srgbClr val="005082"/>
                </a:solidFill>
                <a:latin typeface="Montserrat" panose="00000500000000000000" pitchFamily="50" charset="0"/>
              </a:rPr>
              <a:t> and accessing </a:t>
            </a:r>
            <a:r>
              <a:rPr sz="1500" u="none" spc="-10" dirty="0">
                <a:solidFill>
                  <a:srgbClr val="005082"/>
                </a:solidFill>
                <a:latin typeface="Montserrat" panose="00000500000000000000" pitchFamily="50" charset="0"/>
              </a:rPr>
              <a:t>care.</a:t>
            </a:r>
          </a:p>
          <a:p>
            <a:pPr algn="l">
              <a:lnSpc>
                <a:spcPct val="100000"/>
              </a:lnSpc>
            </a:pPr>
            <a:endParaRPr sz="1500" u="none" dirty="0">
              <a:solidFill>
                <a:srgbClr val="005082"/>
              </a:solidFill>
              <a:latin typeface="Montserrat" panose="00000500000000000000" pitchFamily="50" charset="0"/>
            </a:endParaRPr>
          </a:p>
          <a:p>
            <a:pPr marL="12700" marR="5080" algn="l">
              <a:lnSpc>
                <a:spcPct val="100600"/>
              </a:lnSpc>
              <a:spcBef>
                <a:spcPts val="1480"/>
              </a:spcBef>
            </a:pPr>
            <a:r>
              <a:rPr sz="1500" b="1" u="none" spc="-5" dirty="0">
                <a:solidFill>
                  <a:srgbClr val="005082"/>
                </a:solidFill>
                <a:latin typeface="Montserrat" panose="00000500000000000000" pitchFamily="50" charset="0"/>
              </a:rPr>
              <a:t>Suicide is the second-leading cause of </a:t>
            </a:r>
            <a:r>
              <a:rPr sz="1500" b="1" u="none" spc="-10" dirty="0">
                <a:solidFill>
                  <a:srgbClr val="005082"/>
                </a:solidFill>
                <a:latin typeface="Montserrat" panose="00000500000000000000" pitchFamily="50" charset="0"/>
              </a:rPr>
              <a:t>death </a:t>
            </a:r>
            <a:r>
              <a:rPr sz="1500" u="none" spc="-10" dirty="0">
                <a:solidFill>
                  <a:srgbClr val="005082"/>
                </a:solidFill>
                <a:latin typeface="Montserrat" panose="00000500000000000000" pitchFamily="50" charset="0"/>
              </a:rPr>
              <a:t>for</a:t>
            </a:r>
            <a:r>
              <a:rPr lang="en-US" sz="1500" u="none" spc="-10"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youth,</a:t>
            </a:r>
            <a:r>
              <a:rPr sz="1500" u="none" spc="-10"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and</a:t>
            </a:r>
            <a:r>
              <a:rPr sz="1500" u="none" spc="-10"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the</a:t>
            </a:r>
            <a:r>
              <a:rPr sz="1500" u="none"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suicide</a:t>
            </a:r>
            <a:r>
              <a:rPr sz="1500" u="none"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death</a:t>
            </a:r>
            <a:r>
              <a:rPr sz="1500" u="none" spc="-10" dirty="0">
                <a:solidFill>
                  <a:srgbClr val="005082"/>
                </a:solidFill>
                <a:latin typeface="Montserrat" panose="00000500000000000000" pitchFamily="50" charset="0"/>
              </a:rPr>
              <a:t> </a:t>
            </a:r>
            <a:r>
              <a:rPr sz="1500" u="none" spc="-20" dirty="0">
                <a:solidFill>
                  <a:srgbClr val="005082"/>
                </a:solidFill>
                <a:latin typeface="Montserrat" panose="00000500000000000000" pitchFamily="50" charset="0"/>
              </a:rPr>
              <a:t>rate</a:t>
            </a:r>
            <a:r>
              <a:rPr sz="1500" u="none" spc="-5" dirty="0">
                <a:solidFill>
                  <a:srgbClr val="005082"/>
                </a:solidFill>
                <a:latin typeface="Montserrat" panose="00000500000000000000" pitchFamily="50" charset="0"/>
              </a:rPr>
              <a:t> </a:t>
            </a:r>
            <a:r>
              <a:rPr sz="1500" u="none" spc="-10" dirty="0">
                <a:solidFill>
                  <a:srgbClr val="005082"/>
                </a:solidFill>
                <a:latin typeface="Montserrat" panose="00000500000000000000" pitchFamily="50" charset="0"/>
              </a:rPr>
              <a:t>for </a:t>
            </a:r>
            <a:r>
              <a:rPr sz="1500" u="none" spc="-5" dirty="0">
                <a:solidFill>
                  <a:srgbClr val="005082"/>
                </a:solidFill>
                <a:latin typeface="Montserrat" panose="00000500000000000000" pitchFamily="50" charset="0"/>
              </a:rPr>
              <a:t>Black</a:t>
            </a:r>
            <a:r>
              <a:rPr sz="1500" u="none"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youth</a:t>
            </a:r>
            <a:r>
              <a:rPr sz="1500" u="none" spc="-10"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is</a:t>
            </a:r>
            <a:r>
              <a:rPr lang="en-US" sz="1500" u="none" spc="-5"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rising </a:t>
            </a:r>
            <a:r>
              <a:rPr sz="1500" u="none" spc="-15" dirty="0">
                <a:solidFill>
                  <a:srgbClr val="005082"/>
                </a:solidFill>
                <a:latin typeface="Montserrat" panose="00000500000000000000" pitchFamily="50" charset="0"/>
              </a:rPr>
              <a:t>faster</a:t>
            </a:r>
            <a:r>
              <a:rPr sz="1500" u="none" spc="-5" dirty="0">
                <a:solidFill>
                  <a:srgbClr val="005082"/>
                </a:solidFill>
                <a:latin typeface="Montserrat" panose="00000500000000000000" pitchFamily="50" charset="0"/>
              </a:rPr>
              <a:t> than</a:t>
            </a:r>
            <a:r>
              <a:rPr sz="1500" u="none" spc="-10" dirty="0">
                <a:solidFill>
                  <a:srgbClr val="005082"/>
                </a:solidFill>
                <a:latin typeface="Montserrat" panose="00000500000000000000" pitchFamily="50" charset="0"/>
              </a:rPr>
              <a:t> </a:t>
            </a:r>
            <a:r>
              <a:rPr sz="1500" u="none" spc="-15" dirty="0">
                <a:solidFill>
                  <a:srgbClr val="005082"/>
                </a:solidFill>
                <a:latin typeface="Montserrat" panose="00000500000000000000" pitchFamily="50" charset="0"/>
              </a:rPr>
              <a:t>any</a:t>
            </a:r>
            <a:r>
              <a:rPr sz="1500" u="none" spc="5" dirty="0">
                <a:solidFill>
                  <a:srgbClr val="005082"/>
                </a:solidFill>
                <a:latin typeface="Montserrat" panose="00000500000000000000" pitchFamily="50" charset="0"/>
              </a:rPr>
              <a:t> </a:t>
            </a:r>
            <a:r>
              <a:rPr sz="1500" u="none" dirty="0">
                <a:solidFill>
                  <a:srgbClr val="005082"/>
                </a:solidFill>
                <a:latin typeface="Montserrat" panose="00000500000000000000" pitchFamily="50" charset="0"/>
              </a:rPr>
              <a:t>other</a:t>
            </a:r>
            <a:r>
              <a:rPr sz="1500" u="none" spc="-10" dirty="0">
                <a:solidFill>
                  <a:srgbClr val="005082"/>
                </a:solidFill>
                <a:latin typeface="Montserrat" panose="00000500000000000000" pitchFamily="50" charset="0"/>
              </a:rPr>
              <a:t> racial/ethnic</a:t>
            </a:r>
            <a:r>
              <a:rPr sz="1500" u="none" spc="5" dirty="0">
                <a:solidFill>
                  <a:srgbClr val="005082"/>
                </a:solidFill>
                <a:latin typeface="Montserrat" panose="00000500000000000000" pitchFamily="50" charset="0"/>
              </a:rPr>
              <a:t> </a:t>
            </a:r>
            <a:r>
              <a:rPr sz="1500" u="none" spc="-10" dirty="0">
                <a:solidFill>
                  <a:srgbClr val="005082"/>
                </a:solidFill>
                <a:latin typeface="Montserrat" panose="00000500000000000000" pitchFamily="50" charset="0"/>
              </a:rPr>
              <a:t>group.</a:t>
            </a:r>
          </a:p>
          <a:p>
            <a:pPr algn="l">
              <a:lnSpc>
                <a:spcPct val="100000"/>
              </a:lnSpc>
            </a:pPr>
            <a:endParaRPr sz="2000" u="none" dirty="0">
              <a:solidFill>
                <a:srgbClr val="005082"/>
              </a:solidFill>
              <a:latin typeface="Montserrat" panose="00000500000000000000" pitchFamily="50" charset="0"/>
            </a:endParaRPr>
          </a:p>
          <a:p>
            <a:pPr marL="12700" marR="127635" algn="l">
              <a:lnSpc>
                <a:spcPct val="100600"/>
              </a:lnSpc>
              <a:spcBef>
                <a:spcPts val="1385"/>
              </a:spcBef>
            </a:pPr>
            <a:r>
              <a:rPr sz="1500" u="none" spc="-5" dirty="0">
                <a:solidFill>
                  <a:srgbClr val="005082"/>
                </a:solidFill>
                <a:latin typeface="Montserrat" panose="00000500000000000000" pitchFamily="50" charset="0"/>
              </a:rPr>
              <a:t>Only </a:t>
            </a:r>
            <a:r>
              <a:rPr sz="1500" u="none" spc="-10" dirty="0">
                <a:solidFill>
                  <a:srgbClr val="005082"/>
                </a:solidFill>
                <a:latin typeface="Montserrat" panose="00000500000000000000" pitchFamily="50" charset="0"/>
              </a:rPr>
              <a:t>roughly</a:t>
            </a:r>
            <a:r>
              <a:rPr sz="1500" u="none"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half</a:t>
            </a:r>
            <a:r>
              <a:rPr sz="1500" u="none" dirty="0">
                <a:solidFill>
                  <a:srgbClr val="005082"/>
                </a:solidFill>
                <a:latin typeface="Montserrat" panose="00000500000000000000" pitchFamily="50" charset="0"/>
              </a:rPr>
              <a:t> of </a:t>
            </a:r>
            <a:r>
              <a:rPr sz="1500" u="none" spc="-10" dirty="0">
                <a:solidFill>
                  <a:srgbClr val="005082"/>
                </a:solidFill>
                <a:latin typeface="Montserrat" panose="00000500000000000000" pitchFamily="50" charset="0"/>
              </a:rPr>
              <a:t>white</a:t>
            </a:r>
            <a:r>
              <a:rPr sz="1500" u="none"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youth</a:t>
            </a:r>
            <a:r>
              <a:rPr sz="1500" u="none" spc="-10"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and </a:t>
            </a:r>
            <a:r>
              <a:rPr sz="1500" b="1" u="none" spc="-10" dirty="0">
                <a:solidFill>
                  <a:srgbClr val="005082"/>
                </a:solidFill>
                <a:latin typeface="Montserrat" panose="00000500000000000000" pitchFamily="50" charset="0"/>
              </a:rPr>
              <a:t>one-third</a:t>
            </a:r>
            <a:r>
              <a:rPr sz="1500" b="1" u="none" spc="-5" dirty="0">
                <a:solidFill>
                  <a:srgbClr val="005082"/>
                </a:solidFill>
                <a:latin typeface="Montserrat" panose="00000500000000000000" pitchFamily="50" charset="0"/>
              </a:rPr>
              <a:t> of</a:t>
            </a:r>
            <a:r>
              <a:rPr lang="en-US" sz="1500" b="1" u="none" spc="-5" dirty="0">
                <a:solidFill>
                  <a:srgbClr val="005082"/>
                </a:solidFill>
                <a:latin typeface="Montserrat" panose="00000500000000000000" pitchFamily="50" charset="0"/>
              </a:rPr>
              <a:t> </a:t>
            </a:r>
            <a:r>
              <a:rPr sz="1500" b="1" u="none" spc="-5" dirty="0">
                <a:solidFill>
                  <a:srgbClr val="005082"/>
                </a:solidFill>
                <a:latin typeface="Montserrat" panose="00000500000000000000" pitchFamily="50" charset="0"/>
              </a:rPr>
              <a:t>Black</a:t>
            </a:r>
            <a:r>
              <a:rPr sz="1500" b="1" u="none" spc="-10" dirty="0">
                <a:solidFill>
                  <a:srgbClr val="005082"/>
                </a:solidFill>
                <a:latin typeface="Montserrat" panose="00000500000000000000" pitchFamily="50" charset="0"/>
              </a:rPr>
              <a:t> </a:t>
            </a:r>
            <a:r>
              <a:rPr sz="1500" b="1" u="none" spc="-5" dirty="0">
                <a:solidFill>
                  <a:srgbClr val="005082"/>
                </a:solidFill>
                <a:latin typeface="Montserrat" panose="00000500000000000000" pitchFamily="50" charset="0"/>
              </a:rPr>
              <a:t>and</a:t>
            </a:r>
            <a:r>
              <a:rPr sz="1500" b="1" u="none" dirty="0">
                <a:solidFill>
                  <a:srgbClr val="005082"/>
                </a:solidFill>
                <a:latin typeface="Montserrat" panose="00000500000000000000" pitchFamily="50" charset="0"/>
              </a:rPr>
              <a:t> </a:t>
            </a:r>
            <a:r>
              <a:rPr sz="1500" b="1" u="none" spc="-5" dirty="0">
                <a:solidFill>
                  <a:srgbClr val="005082"/>
                </a:solidFill>
                <a:latin typeface="Montserrat" panose="00000500000000000000" pitchFamily="50" charset="0"/>
              </a:rPr>
              <a:t>Latino</a:t>
            </a:r>
            <a:r>
              <a:rPr sz="1500" b="1" u="none" dirty="0">
                <a:solidFill>
                  <a:srgbClr val="005082"/>
                </a:solidFill>
                <a:latin typeface="Montserrat" panose="00000500000000000000" pitchFamily="50" charset="0"/>
              </a:rPr>
              <a:t> </a:t>
            </a:r>
            <a:r>
              <a:rPr sz="1500" b="1" u="none" spc="-10" dirty="0">
                <a:solidFill>
                  <a:srgbClr val="005082"/>
                </a:solidFill>
                <a:latin typeface="Montserrat" panose="00000500000000000000" pitchFamily="50" charset="0"/>
              </a:rPr>
              <a:t>youth</a:t>
            </a:r>
            <a:r>
              <a:rPr sz="1500" b="1" u="none" dirty="0">
                <a:solidFill>
                  <a:srgbClr val="005082"/>
                </a:solidFill>
                <a:latin typeface="Montserrat" panose="00000500000000000000" pitchFamily="50" charset="0"/>
              </a:rPr>
              <a:t> </a:t>
            </a:r>
            <a:r>
              <a:rPr sz="1500" u="none" spc="-5" dirty="0">
                <a:solidFill>
                  <a:srgbClr val="005082"/>
                </a:solidFill>
                <a:latin typeface="Montserrat" panose="00000500000000000000" pitchFamily="50" charset="0"/>
              </a:rPr>
              <a:t>with </a:t>
            </a:r>
            <a:r>
              <a:rPr sz="1500" u="none" dirty="0">
                <a:solidFill>
                  <a:srgbClr val="005082"/>
                </a:solidFill>
                <a:latin typeface="Montserrat" panose="00000500000000000000" pitchFamily="50" charset="0"/>
              </a:rPr>
              <a:t>major</a:t>
            </a:r>
            <a:r>
              <a:rPr sz="1500" u="none" spc="-5" dirty="0">
                <a:solidFill>
                  <a:srgbClr val="005082"/>
                </a:solidFill>
                <a:latin typeface="Montserrat" panose="00000500000000000000" pitchFamily="50" charset="0"/>
              </a:rPr>
              <a:t> </a:t>
            </a:r>
            <a:r>
              <a:rPr sz="1500" u="none" spc="-10" dirty="0">
                <a:solidFill>
                  <a:srgbClr val="005082"/>
                </a:solidFill>
                <a:latin typeface="Montserrat" panose="00000500000000000000" pitchFamily="50" charset="0"/>
              </a:rPr>
              <a:t>depression</a:t>
            </a:r>
            <a:r>
              <a:rPr lang="en-US" sz="1500" u="none" spc="-10" dirty="0">
                <a:solidFill>
                  <a:srgbClr val="005082"/>
                </a:solidFill>
                <a:latin typeface="Montserrat" panose="00000500000000000000" pitchFamily="50" charset="0"/>
              </a:rPr>
              <a:t> </a:t>
            </a:r>
            <a:r>
              <a:rPr sz="1500" u="none" spc="-10" dirty="0">
                <a:solidFill>
                  <a:srgbClr val="005082"/>
                </a:solidFill>
                <a:latin typeface="Montserrat" panose="00000500000000000000" pitchFamily="50" charset="0"/>
              </a:rPr>
              <a:t>received treatment.</a:t>
            </a:r>
          </a:p>
        </p:txBody>
      </p:sp>
      <p:sp>
        <p:nvSpPr>
          <p:cNvPr id="9" name="object 9"/>
          <p:cNvSpPr/>
          <p:nvPr/>
        </p:nvSpPr>
        <p:spPr>
          <a:xfrm>
            <a:off x="7070740" y="2733932"/>
            <a:ext cx="4371975" cy="0"/>
          </a:xfrm>
          <a:custGeom>
            <a:avLst/>
            <a:gdLst/>
            <a:ahLst/>
            <a:cxnLst/>
            <a:rect l="l" t="t" r="r" b="b"/>
            <a:pathLst>
              <a:path w="4371975">
                <a:moveTo>
                  <a:pt x="0" y="0"/>
                </a:moveTo>
                <a:lnTo>
                  <a:pt x="4371616" y="1"/>
                </a:lnTo>
              </a:path>
            </a:pathLst>
          </a:custGeom>
          <a:ln w="6350">
            <a:solidFill>
              <a:srgbClr val="D0CECE"/>
            </a:solidFill>
          </a:ln>
        </p:spPr>
        <p:txBody>
          <a:bodyPr wrap="square" lIns="0" tIns="0" rIns="0" bIns="0" rtlCol="0"/>
          <a:lstStyle/>
          <a:p>
            <a:endParaRPr>
              <a:latin typeface="Montserrat" panose="00000500000000000000" pitchFamily="50" charset="0"/>
            </a:endParaRPr>
          </a:p>
        </p:txBody>
      </p:sp>
      <p:sp>
        <p:nvSpPr>
          <p:cNvPr id="10" name="object 10"/>
          <p:cNvSpPr/>
          <p:nvPr/>
        </p:nvSpPr>
        <p:spPr>
          <a:xfrm>
            <a:off x="7070740" y="4130245"/>
            <a:ext cx="4371975" cy="0"/>
          </a:xfrm>
          <a:custGeom>
            <a:avLst/>
            <a:gdLst/>
            <a:ahLst/>
            <a:cxnLst/>
            <a:rect l="l" t="t" r="r" b="b"/>
            <a:pathLst>
              <a:path w="4371975">
                <a:moveTo>
                  <a:pt x="0" y="0"/>
                </a:moveTo>
                <a:lnTo>
                  <a:pt x="4371616" y="1"/>
                </a:lnTo>
              </a:path>
            </a:pathLst>
          </a:custGeom>
          <a:ln w="6350">
            <a:solidFill>
              <a:srgbClr val="D0CECE"/>
            </a:solidFill>
          </a:ln>
        </p:spPr>
        <p:txBody>
          <a:bodyPr wrap="square" lIns="0" tIns="0" rIns="0" bIns="0" rtlCol="0"/>
          <a:lstStyle/>
          <a:p>
            <a:endParaRPr>
              <a:latin typeface="Montserrat" panose="00000500000000000000" pitchFamily="50" charset="0"/>
            </a:endParaRPr>
          </a:p>
        </p:txBody>
      </p:sp>
      <p:sp>
        <p:nvSpPr>
          <p:cNvPr id="11" name="object 11"/>
          <p:cNvSpPr/>
          <p:nvPr/>
        </p:nvSpPr>
        <p:spPr>
          <a:xfrm>
            <a:off x="7070740" y="5327520"/>
            <a:ext cx="4458335" cy="0"/>
          </a:xfrm>
          <a:custGeom>
            <a:avLst/>
            <a:gdLst/>
            <a:ahLst/>
            <a:cxnLst/>
            <a:rect l="l" t="t" r="r" b="b"/>
            <a:pathLst>
              <a:path w="4458334">
                <a:moveTo>
                  <a:pt x="0" y="0"/>
                </a:moveTo>
                <a:lnTo>
                  <a:pt x="4458113" y="1"/>
                </a:lnTo>
              </a:path>
            </a:pathLst>
          </a:custGeom>
          <a:ln w="6350">
            <a:solidFill>
              <a:srgbClr val="D0CECE"/>
            </a:solidFill>
          </a:ln>
        </p:spPr>
        <p:txBody>
          <a:bodyPr wrap="square" lIns="0" tIns="0" rIns="0" bIns="0" rtlCol="0"/>
          <a:lstStyle/>
          <a:p>
            <a:endParaRPr>
              <a:latin typeface="Montserrat" panose="00000500000000000000" pitchFamily="50" charset="0"/>
            </a:endParaRPr>
          </a:p>
        </p:txBody>
      </p:sp>
      <p:sp>
        <p:nvSpPr>
          <p:cNvPr id="12" name="object 12"/>
          <p:cNvSpPr/>
          <p:nvPr/>
        </p:nvSpPr>
        <p:spPr>
          <a:xfrm>
            <a:off x="9754950" y="0"/>
            <a:ext cx="2437130" cy="1894205"/>
          </a:xfrm>
          <a:custGeom>
            <a:avLst/>
            <a:gdLst/>
            <a:ahLst/>
            <a:cxnLst/>
            <a:rect l="l" t="t" r="r" b="b"/>
            <a:pathLst>
              <a:path w="2437129" h="1894205">
                <a:moveTo>
                  <a:pt x="2437050" y="0"/>
                </a:moveTo>
                <a:lnTo>
                  <a:pt x="0" y="0"/>
                </a:lnTo>
                <a:lnTo>
                  <a:pt x="6633" y="16354"/>
                </a:lnTo>
                <a:lnTo>
                  <a:pt x="24319" y="58169"/>
                </a:lnTo>
                <a:lnTo>
                  <a:pt x="42599" y="99667"/>
                </a:lnTo>
                <a:lnTo>
                  <a:pt x="61468" y="140843"/>
                </a:lnTo>
                <a:lnTo>
                  <a:pt x="80920" y="181692"/>
                </a:lnTo>
                <a:lnTo>
                  <a:pt x="100950" y="222208"/>
                </a:lnTo>
                <a:lnTo>
                  <a:pt x="121552" y="262387"/>
                </a:lnTo>
                <a:lnTo>
                  <a:pt x="142722" y="302222"/>
                </a:lnTo>
                <a:lnTo>
                  <a:pt x="164454" y="341709"/>
                </a:lnTo>
                <a:lnTo>
                  <a:pt x="186743" y="380842"/>
                </a:lnTo>
                <a:lnTo>
                  <a:pt x="209583" y="419616"/>
                </a:lnTo>
                <a:lnTo>
                  <a:pt x="232969" y="458026"/>
                </a:lnTo>
                <a:lnTo>
                  <a:pt x="256895" y="496065"/>
                </a:lnTo>
                <a:lnTo>
                  <a:pt x="281357" y="533729"/>
                </a:lnTo>
                <a:lnTo>
                  <a:pt x="306349" y="571013"/>
                </a:lnTo>
                <a:lnTo>
                  <a:pt x="331865" y="607911"/>
                </a:lnTo>
                <a:lnTo>
                  <a:pt x="357901" y="644418"/>
                </a:lnTo>
                <a:lnTo>
                  <a:pt x="384451" y="680528"/>
                </a:lnTo>
                <a:lnTo>
                  <a:pt x="411509" y="716236"/>
                </a:lnTo>
                <a:lnTo>
                  <a:pt x="439071" y="751537"/>
                </a:lnTo>
                <a:lnTo>
                  <a:pt x="467130" y="786425"/>
                </a:lnTo>
                <a:lnTo>
                  <a:pt x="495683" y="820896"/>
                </a:lnTo>
                <a:lnTo>
                  <a:pt x="524722" y="854943"/>
                </a:lnTo>
                <a:lnTo>
                  <a:pt x="554244" y="888562"/>
                </a:lnTo>
                <a:lnTo>
                  <a:pt x="584242" y="921747"/>
                </a:lnTo>
                <a:lnTo>
                  <a:pt x="614711" y="954493"/>
                </a:lnTo>
                <a:lnTo>
                  <a:pt x="645646" y="986794"/>
                </a:lnTo>
                <a:lnTo>
                  <a:pt x="677042" y="1018645"/>
                </a:lnTo>
                <a:lnTo>
                  <a:pt x="708893" y="1050040"/>
                </a:lnTo>
                <a:lnTo>
                  <a:pt x="741194" y="1080976"/>
                </a:lnTo>
                <a:lnTo>
                  <a:pt x="773940" y="1111445"/>
                </a:lnTo>
                <a:lnTo>
                  <a:pt x="807124" y="1141443"/>
                </a:lnTo>
                <a:lnTo>
                  <a:pt x="840743" y="1170964"/>
                </a:lnTo>
                <a:lnTo>
                  <a:pt x="874791" y="1200004"/>
                </a:lnTo>
                <a:lnTo>
                  <a:pt x="909261" y="1228556"/>
                </a:lnTo>
                <a:lnTo>
                  <a:pt x="944150" y="1256616"/>
                </a:lnTo>
                <a:lnTo>
                  <a:pt x="979451" y="1284177"/>
                </a:lnTo>
                <a:lnTo>
                  <a:pt x="1015159" y="1311236"/>
                </a:lnTo>
                <a:lnTo>
                  <a:pt x="1051269" y="1337786"/>
                </a:lnTo>
                <a:lnTo>
                  <a:pt x="1087775" y="1363821"/>
                </a:lnTo>
                <a:lnTo>
                  <a:pt x="1124673" y="1389338"/>
                </a:lnTo>
                <a:lnTo>
                  <a:pt x="1161957" y="1414330"/>
                </a:lnTo>
                <a:lnTo>
                  <a:pt x="1199621" y="1438791"/>
                </a:lnTo>
                <a:lnTo>
                  <a:pt x="1237661" y="1462718"/>
                </a:lnTo>
                <a:lnTo>
                  <a:pt x="1276070" y="1486104"/>
                </a:lnTo>
                <a:lnTo>
                  <a:pt x="1314844" y="1508944"/>
                </a:lnTo>
                <a:lnTo>
                  <a:pt x="1353977" y="1531232"/>
                </a:lnTo>
                <a:lnTo>
                  <a:pt x="1393464" y="1552964"/>
                </a:lnTo>
                <a:lnTo>
                  <a:pt x="1433300" y="1574134"/>
                </a:lnTo>
                <a:lnTo>
                  <a:pt x="1473478" y="1594737"/>
                </a:lnTo>
                <a:lnTo>
                  <a:pt x="1513995" y="1614767"/>
                </a:lnTo>
                <a:lnTo>
                  <a:pt x="1554844" y="1634219"/>
                </a:lnTo>
                <a:lnTo>
                  <a:pt x="1596020" y="1653087"/>
                </a:lnTo>
                <a:lnTo>
                  <a:pt x="1637518" y="1671367"/>
                </a:lnTo>
                <a:lnTo>
                  <a:pt x="1679332" y="1689053"/>
                </a:lnTo>
                <a:lnTo>
                  <a:pt x="1721458" y="1706140"/>
                </a:lnTo>
                <a:lnTo>
                  <a:pt x="1763889" y="1722622"/>
                </a:lnTo>
                <a:lnTo>
                  <a:pt x="1806621" y="1738494"/>
                </a:lnTo>
                <a:lnTo>
                  <a:pt x="1849648" y="1753750"/>
                </a:lnTo>
                <a:lnTo>
                  <a:pt x="1892965" y="1768386"/>
                </a:lnTo>
                <a:lnTo>
                  <a:pt x="1936566" y="1782395"/>
                </a:lnTo>
                <a:lnTo>
                  <a:pt x="1980447" y="1795774"/>
                </a:lnTo>
                <a:lnTo>
                  <a:pt x="2024601" y="1808515"/>
                </a:lnTo>
                <a:lnTo>
                  <a:pt x="2069024" y="1820615"/>
                </a:lnTo>
                <a:lnTo>
                  <a:pt x="2113710" y="1832067"/>
                </a:lnTo>
                <a:lnTo>
                  <a:pt x="2158653" y="1842867"/>
                </a:lnTo>
                <a:lnTo>
                  <a:pt x="2203849" y="1853008"/>
                </a:lnTo>
                <a:lnTo>
                  <a:pt x="2249293" y="1862486"/>
                </a:lnTo>
                <a:lnTo>
                  <a:pt x="2294978" y="1871295"/>
                </a:lnTo>
                <a:lnTo>
                  <a:pt x="2340899" y="1879431"/>
                </a:lnTo>
                <a:lnTo>
                  <a:pt x="2387051" y="1886886"/>
                </a:lnTo>
                <a:lnTo>
                  <a:pt x="2433430" y="1893657"/>
                </a:lnTo>
                <a:lnTo>
                  <a:pt x="2437050" y="1894130"/>
                </a:lnTo>
                <a:lnTo>
                  <a:pt x="2437050" y="0"/>
                </a:lnTo>
                <a:close/>
              </a:path>
            </a:pathLst>
          </a:custGeom>
          <a:solidFill>
            <a:srgbClr val="FF9F37"/>
          </a:solidFill>
        </p:spPr>
        <p:txBody>
          <a:bodyPr wrap="square" lIns="0" tIns="0" rIns="0" bIns="0" rtlCol="0"/>
          <a:lstStyle/>
          <a:p>
            <a:endParaRPr>
              <a:latin typeface="Montserrat" panose="00000500000000000000" pitchFamily="50" charset="0"/>
            </a:endParaRPr>
          </a:p>
        </p:txBody>
      </p:sp>
      <p:sp>
        <p:nvSpPr>
          <p:cNvPr id="14" name="TextBox 13">
            <a:extLst>
              <a:ext uri="{FF2B5EF4-FFF2-40B4-BE49-F238E27FC236}">
                <a16:creationId xmlns:a16="http://schemas.microsoft.com/office/drawing/2014/main" id="{59161CFA-BDE5-45DA-95F7-3CA530815598}"/>
              </a:ext>
            </a:extLst>
          </p:cNvPr>
          <p:cNvSpPr txBox="1"/>
          <p:nvPr/>
        </p:nvSpPr>
        <p:spPr>
          <a:xfrm>
            <a:off x="287085" y="6550721"/>
            <a:ext cx="6663573" cy="246221"/>
          </a:xfrm>
          <a:prstGeom prst="rect">
            <a:avLst/>
          </a:prstGeom>
          <a:noFill/>
        </p:spPr>
        <p:txBody>
          <a:bodyPr wrap="square">
            <a:spAutoFit/>
          </a:bodyPr>
          <a:lstStyle/>
          <a:p>
            <a:r>
              <a:rPr lang="en-US" sz="1000" dirty="0"/>
              <a:t>https://mhanational.org/addressing-youth-mental-health-crisis-urgent-need-more-education-services-and-supports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711" y="230026"/>
            <a:ext cx="10515600" cy="1325563"/>
          </a:xfrm>
        </p:spPr>
        <p:txBody>
          <a:bodyPr>
            <a:normAutofit/>
          </a:bodyPr>
          <a:lstStyle/>
          <a:p>
            <a:pPr algn="ctr"/>
            <a:r>
              <a:rPr lang="en-US" sz="3600" b="1" dirty="0">
                <a:solidFill>
                  <a:schemeClr val="accent2"/>
                </a:solidFill>
              </a:rPr>
              <a:t>U.S. Department of Education Recommendations – since COVID</a:t>
            </a:r>
          </a:p>
        </p:txBody>
      </p:sp>
      <p:sp>
        <p:nvSpPr>
          <p:cNvPr id="3" name="Content Placeholder 2"/>
          <p:cNvSpPr>
            <a:spLocks noGrp="1"/>
          </p:cNvSpPr>
          <p:nvPr>
            <p:ph idx="1"/>
          </p:nvPr>
        </p:nvSpPr>
        <p:spPr>
          <a:xfrm>
            <a:off x="711201" y="1364506"/>
            <a:ext cx="11335656" cy="5263467"/>
          </a:xfrm>
        </p:spPr>
        <p:txBody>
          <a:bodyPr>
            <a:normAutofit/>
          </a:bodyPr>
          <a:lstStyle/>
          <a:p>
            <a:pPr marL="0" indent="0">
              <a:buNone/>
            </a:pPr>
            <a:endParaRPr lang="en-US" dirty="0"/>
          </a:p>
          <a:p>
            <a:pPr marL="514350" indent="-514350">
              <a:buFont typeface="+mj-lt"/>
              <a:buAutoNum type="arabicPeriod"/>
            </a:pPr>
            <a:r>
              <a:rPr lang="en-US" dirty="0"/>
              <a:t>Prioritize wellness for each child, student, educator, and provider. </a:t>
            </a:r>
          </a:p>
          <a:p>
            <a:pPr marL="514350" indent="-514350">
              <a:buFont typeface="+mj-lt"/>
              <a:buAutoNum type="arabicPeriod"/>
            </a:pPr>
            <a:r>
              <a:rPr lang="en-US" b="1" dirty="0"/>
              <a:t>Enhance mental health literacy and reduce stigma and other barriers to access. </a:t>
            </a:r>
          </a:p>
          <a:p>
            <a:pPr marL="514350" indent="-514350">
              <a:buFont typeface="+mj-lt"/>
              <a:buAutoNum type="arabicPeriod"/>
            </a:pPr>
            <a:r>
              <a:rPr lang="en-US" dirty="0"/>
              <a:t>Implement a continuum of evidence-based prevention practices. </a:t>
            </a:r>
          </a:p>
          <a:p>
            <a:pPr marL="514350" indent="-514350">
              <a:buFont typeface="+mj-lt"/>
              <a:buAutoNum type="arabicPeriod"/>
            </a:pPr>
            <a:r>
              <a:rPr lang="en-US" b="1" dirty="0"/>
              <a:t>Establish an integrated framework of educational, social, emotional, and behavioral-health support for all. </a:t>
            </a:r>
          </a:p>
          <a:p>
            <a:pPr marL="514350" indent="-514350">
              <a:buFont typeface="+mj-lt"/>
              <a:buAutoNum type="arabicPeriod"/>
            </a:pPr>
            <a:r>
              <a:rPr lang="en-US" dirty="0"/>
              <a:t>Leverage policy and funding. </a:t>
            </a:r>
          </a:p>
          <a:p>
            <a:pPr marL="514350" indent="-514350">
              <a:buFont typeface="+mj-lt"/>
              <a:buAutoNum type="arabicPeriod"/>
            </a:pPr>
            <a:r>
              <a:rPr lang="en-US" dirty="0"/>
              <a:t>Enhance workforce capacity. </a:t>
            </a:r>
          </a:p>
          <a:p>
            <a:pPr marL="514350" indent="-514350">
              <a:buFont typeface="+mj-lt"/>
              <a:buAutoNum type="arabicPeriod"/>
            </a:pPr>
            <a:r>
              <a:rPr lang="en-US" b="1" dirty="0"/>
              <a:t>Use data for decision making to promote equitable implementation and outcomes. </a:t>
            </a:r>
          </a:p>
          <a:p>
            <a:endParaRPr lang="en-US" dirty="0"/>
          </a:p>
        </p:txBody>
      </p:sp>
    </p:spTree>
    <p:extLst>
      <p:ext uri="{BB962C8B-B14F-4D97-AF65-F5344CB8AC3E}">
        <p14:creationId xmlns:p14="http://schemas.microsoft.com/office/powerpoint/2010/main" val="29684983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0585" y="2306563"/>
            <a:ext cx="3149388" cy="2143447"/>
          </a:xfrm>
          <a:prstGeom prst="roundRect">
            <a:avLst/>
          </a:prstGeom>
          <a:solidFill>
            <a:srgbClr val="AAD5C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sz="2700">
                <a:solidFill>
                  <a:schemeClr val="tx1"/>
                </a:solidFill>
                <a:latin typeface="Cambria" panose="02040503050406030204" pitchFamily="18" charset="0"/>
              </a:rPr>
              <a:t>What are the Challenges to Providing Mental Health Services in Schools?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3" t="-104" r="-1" b="-2"/>
          <a:stretch/>
        </p:blipFill>
        <p:spPr>
          <a:xfrm>
            <a:off x="193040" y="50800"/>
            <a:ext cx="2604677" cy="2253787"/>
          </a:xfrm>
          <a:prstGeom prst="round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8" t="756"/>
          <a:stretch/>
        </p:blipFill>
        <p:spPr>
          <a:xfrm>
            <a:off x="2950064" y="129039"/>
            <a:ext cx="3036592" cy="2097309"/>
          </a:xfrm>
          <a:prstGeom prst="round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20" t="-112" b="1"/>
          <a:stretch/>
        </p:blipFill>
        <p:spPr>
          <a:xfrm>
            <a:off x="6231860" y="91773"/>
            <a:ext cx="3027112" cy="2123772"/>
          </a:xfrm>
          <a:prstGeom prst="round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497" r="751" b="-1"/>
          <a:stretch/>
        </p:blipFill>
        <p:spPr>
          <a:xfrm>
            <a:off x="9504176" y="81281"/>
            <a:ext cx="2484624" cy="2123772"/>
          </a:xfrm>
          <a:prstGeom prst="round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237" y="2397551"/>
            <a:ext cx="3080512" cy="2023872"/>
          </a:xfrm>
          <a:prstGeom prst="round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2767" y="2365725"/>
            <a:ext cx="1991360" cy="2056384"/>
          </a:xfrm>
          <a:prstGeom prst="ellipse">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83989" y="2338580"/>
            <a:ext cx="3153664" cy="2162048"/>
          </a:xfrm>
          <a:prstGeom prst="round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167" y="4539709"/>
            <a:ext cx="3308096" cy="2235200"/>
          </a:xfrm>
          <a:prstGeom prst="round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3248" y="4558445"/>
            <a:ext cx="1519936" cy="2235200"/>
          </a:xfrm>
          <a:prstGeom prst="round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23852" y="4645373"/>
            <a:ext cx="3064256" cy="2040128"/>
          </a:xfrm>
          <a:prstGeom prst="round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45813" y="4629117"/>
            <a:ext cx="3291840" cy="2056384"/>
          </a:xfrm>
          <a:prstGeom prst="roundRect">
            <a:avLst/>
          </a:prstGeom>
        </p:spPr>
      </p:pic>
    </p:spTree>
    <p:extLst>
      <p:ext uri="{BB962C8B-B14F-4D97-AF65-F5344CB8AC3E}">
        <p14:creationId xmlns:p14="http://schemas.microsoft.com/office/powerpoint/2010/main" val="33395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28F8F7343F4C4596F5792A3479E47E" ma:contentTypeVersion="12" ma:contentTypeDescription="Create a new document." ma:contentTypeScope="" ma:versionID="ee4fc59aaa26b310fa6776270c916e19">
  <xsd:schema xmlns:xsd="http://www.w3.org/2001/XMLSchema" xmlns:xs="http://www.w3.org/2001/XMLSchema" xmlns:p="http://schemas.microsoft.com/office/2006/metadata/properties" xmlns:ns3="945f1778-d009-4982-9ef9-9768ecfcba3c" xmlns:ns4="79f62b8a-6b22-4f80-b0f4-de38b22a782e" targetNamespace="http://schemas.microsoft.com/office/2006/metadata/properties" ma:root="true" ma:fieldsID="18434592c4f2b86318bb94eec35c3b22" ns3:_="" ns4:_="">
    <xsd:import namespace="945f1778-d009-4982-9ef9-9768ecfcba3c"/>
    <xsd:import namespace="79f62b8a-6b22-4f80-b0f4-de38b22a782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f1778-d009-4982-9ef9-9768ecfcb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f62b8a-6b22-4f80-b0f4-de38b22a782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293A83-B999-4076-A211-68D579A64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f1778-d009-4982-9ef9-9768ecfcba3c"/>
    <ds:schemaRef ds:uri="79f62b8a-6b22-4f80-b0f4-de38b22a78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816723-B5A6-4BF4-9762-84F316CECB6A}">
  <ds:schemaRefs>
    <ds:schemaRef ds:uri="http://schemas.microsoft.com/sharepoint/v3/contenttype/forms"/>
  </ds:schemaRefs>
</ds:datastoreItem>
</file>

<file path=customXml/itemProps3.xml><?xml version="1.0" encoding="utf-8"?>
<ds:datastoreItem xmlns:ds="http://schemas.openxmlformats.org/officeDocument/2006/customXml" ds:itemID="{C1FC2D3B-EF6A-4055-B16D-EE4EAF66FFBF}">
  <ds:schemaRef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945f1778-d009-4982-9ef9-9768ecfcba3c"/>
    <ds:schemaRef ds:uri="http://purl.org/dc/terms/"/>
    <ds:schemaRef ds:uri="http://schemas.microsoft.com/office/infopath/2007/PartnerControls"/>
    <ds:schemaRef ds:uri="http://schemas.openxmlformats.org/package/2006/metadata/core-properties"/>
    <ds:schemaRef ds:uri="79f62b8a-6b22-4f80-b0f4-de38b22a782e"/>
  </ds:schemaRefs>
</ds:datastoreItem>
</file>

<file path=docProps/app.xml><?xml version="1.0" encoding="utf-8"?>
<Properties xmlns="http://schemas.openxmlformats.org/officeDocument/2006/extended-properties" xmlns:vt="http://schemas.openxmlformats.org/officeDocument/2006/docPropsVTypes">
  <TotalTime>1801</TotalTime>
  <Words>3230</Words>
  <Application>Microsoft Office PowerPoint</Application>
  <PresentationFormat>Widescreen</PresentationFormat>
  <Paragraphs>302</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Cambria</vt:lpstr>
      <vt:lpstr>Montserrat</vt:lpstr>
      <vt:lpstr>Roboto</vt:lpstr>
      <vt:lpstr>Times New Roman</vt:lpstr>
      <vt:lpstr>Wingdings</vt:lpstr>
      <vt:lpstr>Office Theme</vt:lpstr>
      <vt:lpstr>School-Based Behavioral Healthcare in a  Mid-Pandemic World:</vt:lpstr>
      <vt:lpstr>Funder Acknowledgement</vt:lpstr>
      <vt:lpstr>Program Overview</vt:lpstr>
      <vt:lpstr>What is a School-Based Health Center?</vt:lpstr>
      <vt:lpstr>Program Components</vt:lpstr>
      <vt:lpstr>PowerPoint Presentation</vt:lpstr>
      <vt:lpstr>Youth Mental Health Trends are Troubling and Access to Care is Limited</vt:lpstr>
      <vt:lpstr>U.S. Department of Education Recommendations – since COVID</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Perry Hellerstein</dc:creator>
  <cp:lastModifiedBy>Lisa Perry Hellerstein</cp:lastModifiedBy>
  <cp:revision>56</cp:revision>
  <cp:lastPrinted>2022-02-14T17:26:10Z</cp:lastPrinted>
  <dcterms:created xsi:type="dcterms:W3CDTF">2021-11-29T14:57:11Z</dcterms:created>
  <dcterms:modified xsi:type="dcterms:W3CDTF">2022-05-23T15:41:12Z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0x010100FE28F8F7343F4C4596F5792A3479E47E</vt:lpwstr>
  </property>
</Properties>
</file>